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0" r:id="rId2"/>
    <p:sldMasterId id="2147483650" r:id="rId3"/>
  </p:sldMasterIdLst>
  <p:notesMasterIdLst>
    <p:notesMasterId r:id="rId14"/>
  </p:notesMasterIdLst>
  <p:handoutMasterIdLst>
    <p:handoutMasterId r:id="rId15"/>
  </p:handoutMasterIdLst>
  <p:sldIdLst>
    <p:sldId id="279" r:id="rId4"/>
    <p:sldId id="15953501" r:id="rId5"/>
    <p:sldId id="15953580" r:id="rId6"/>
    <p:sldId id="15953559" r:id="rId7"/>
    <p:sldId id="15953583" r:id="rId8"/>
    <p:sldId id="15953578" r:id="rId9"/>
    <p:sldId id="15953579" r:id="rId10"/>
    <p:sldId id="15953582" r:id="rId11"/>
    <p:sldId id="15953581" r:id="rId12"/>
    <p:sldId id="15953532"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E3EB"/>
    <a:srgbClr val="D0D5EB"/>
    <a:srgbClr val="261BF7"/>
    <a:srgbClr val="293A88"/>
    <a:srgbClr val="EEF1FC"/>
    <a:srgbClr val="D7DEFC"/>
    <a:srgbClr val="09764B"/>
    <a:srgbClr val="C00000"/>
    <a:srgbClr val="FF486D"/>
    <a:srgbClr val="EEF6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15"/>
    <p:restoredTop sz="81293"/>
  </p:normalViewPr>
  <p:slideViewPr>
    <p:cSldViewPr snapToGrid="0">
      <p:cViewPr varScale="1">
        <p:scale>
          <a:sx n="103" d="100"/>
          <a:sy n="103" d="100"/>
        </p:scale>
        <p:origin x="1608" y="168"/>
      </p:cViewPr>
      <p:guideLst/>
    </p:cSldViewPr>
  </p:slideViewPr>
  <p:notesTextViewPr>
    <p:cViewPr>
      <p:scale>
        <a:sx n="125" d="100"/>
        <a:sy n="125" d="100"/>
      </p:scale>
      <p:origin x="0" y="0"/>
    </p:cViewPr>
  </p:notesTextViewPr>
  <p:notesViewPr>
    <p:cSldViewPr snapToGrid="0">
      <p:cViewPr varScale="1">
        <p:scale>
          <a:sx n="96" d="100"/>
          <a:sy n="96" d="100"/>
        </p:scale>
        <p:origin x="3248"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15903EE4-EF67-E1AC-EEE1-8C4F035FD6A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F08E2D95-575A-29B0-B90D-CE9AA7E273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A37BF90-14CA-6D47-A483-8D9593539AB6}" type="datetimeFigureOut">
              <a:rPr kumimoji="1" lang="zh-CN" altLang="en-US" smtClean="0"/>
              <a:t>2024/9/12</a:t>
            </a:fld>
            <a:endParaRPr kumimoji="1" lang="zh-CN" altLang="en-US"/>
          </a:p>
        </p:txBody>
      </p:sp>
      <p:sp>
        <p:nvSpPr>
          <p:cNvPr id="4" name="页脚占位符 3">
            <a:extLst>
              <a:ext uri="{FF2B5EF4-FFF2-40B4-BE49-F238E27FC236}">
                <a16:creationId xmlns:a16="http://schemas.microsoft.com/office/drawing/2014/main" id="{8E72ECE0-4EA1-85F0-06A2-0D561190B2E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16417930-CEF5-E4D7-E02B-09E14766FB1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607209-D552-644B-874A-124320F248A4}" type="slidenum">
              <a:rPr kumimoji="1" lang="zh-CN" altLang="en-US" smtClean="0"/>
              <a:t>‹#›</a:t>
            </a:fld>
            <a:endParaRPr kumimoji="1" lang="zh-CN" altLang="en-US"/>
          </a:p>
        </p:txBody>
      </p:sp>
    </p:spTree>
    <p:extLst>
      <p:ext uri="{BB962C8B-B14F-4D97-AF65-F5344CB8AC3E}">
        <p14:creationId xmlns:p14="http://schemas.microsoft.com/office/powerpoint/2010/main" val="21990050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50FFD9-316E-9E40-8997-9389A9F016EF}" type="datetimeFigureOut">
              <a:rPr kumimoji="1" lang="zh-CN" altLang="en-US" smtClean="0"/>
              <a:t>2024/9/12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F0560B-DD21-A64B-A70F-E3CCDEDE0DE7}" type="slidenum">
              <a:rPr kumimoji="1" lang="zh-CN" altLang="en-US" smtClean="0"/>
              <a:t>‹#›</a:t>
            </a:fld>
            <a:endParaRPr kumimoji="1" lang="zh-CN" altLang="en-US"/>
          </a:p>
        </p:txBody>
      </p:sp>
    </p:spTree>
    <p:extLst>
      <p:ext uri="{BB962C8B-B14F-4D97-AF65-F5344CB8AC3E}">
        <p14:creationId xmlns:p14="http://schemas.microsoft.com/office/powerpoint/2010/main" val="682999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dirty="0"/>
              <a:t>Hello everyone! Thank you for being here. I’m </a:t>
            </a:r>
            <a:r>
              <a:rPr lang="en-US" altLang="zh-CN" sz="2800" dirty="0" err="1"/>
              <a:t>Mengjingcheng</a:t>
            </a:r>
            <a:r>
              <a:rPr lang="en-US" altLang="zh-CN" sz="2800" dirty="0"/>
              <a:t> Mo, from Chongqing University of Posts and Telecommunications, representing the </a:t>
            </a:r>
            <a:r>
              <a:rPr lang="en-US" altLang="zh-CN" sz="2800" dirty="0" err="1"/>
              <a:t>NexusAD</a:t>
            </a:r>
            <a:r>
              <a:rPr lang="en-US" altLang="zh-CN" sz="2800" dirty="0"/>
              <a:t> team. I’ll be presenting our work on </a:t>
            </a:r>
            <a:r>
              <a:rPr lang="en-US" altLang="zh-CN" sz="2800" b="1" dirty="0"/>
              <a:t>Multimodal Perception and Comprehension of Corner Cases in Autonomous Driving</a:t>
            </a:r>
            <a:r>
              <a:rPr lang="en-US" altLang="zh-CN" sz="2800" dirty="0"/>
              <a:t>. Let’s dive into our approach and the insights we've gained through this research.</a:t>
            </a:r>
            <a:endParaRPr kumimoji="1" lang="zh-CN" altLang="en-US" dirty="0"/>
          </a:p>
        </p:txBody>
      </p:sp>
      <p:sp>
        <p:nvSpPr>
          <p:cNvPr id="4" name="灯片编号占位符 3"/>
          <p:cNvSpPr>
            <a:spLocks noGrp="1"/>
          </p:cNvSpPr>
          <p:nvPr>
            <p:ph type="sldNum" sz="quarter" idx="5"/>
          </p:nvPr>
        </p:nvSpPr>
        <p:spPr/>
        <p:txBody>
          <a:bodyPr/>
          <a:lstStyle/>
          <a:p>
            <a:fld id="{24F0560B-DD21-A64B-A70F-E3CCDEDE0DE7}" type="slidenum">
              <a:rPr kumimoji="1" lang="zh-CN" altLang="en-US" smtClean="0"/>
              <a:t>1</a:t>
            </a:fld>
            <a:endParaRPr kumimoji="1" lang="zh-CN" altLang="en-US"/>
          </a:p>
        </p:txBody>
      </p:sp>
    </p:spTree>
    <p:extLst>
      <p:ext uri="{BB962C8B-B14F-4D97-AF65-F5344CB8AC3E}">
        <p14:creationId xmlns:p14="http://schemas.microsoft.com/office/powerpoint/2010/main" val="42115197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Looking ahead, we hope to further explore the potential of large language models and their application in handling extreme corner cases in autonomous driving.</a:t>
            </a:r>
          </a:p>
          <a:p>
            <a:r>
              <a:rPr lang="en-US" altLang="zh-CN" dirty="0"/>
              <a:t>Thank you for your attention, and I’d like to thank the authors of the referenced works that have greatly informed our research. Feel free to scan the QR code for our GitHub link with more details.</a:t>
            </a:r>
            <a:r>
              <a:rPr kumimoji="1" lang="zh-CN" altLang="en-US" dirty="0"/>
              <a:t> </a:t>
            </a:r>
            <a:r>
              <a:rPr lang="en-US" altLang="zh-CN" dirty="0"/>
              <a:t>I'm happy to take any questions.</a:t>
            </a:r>
          </a:p>
        </p:txBody>
      </p:sp>
      <p:sp>
        <p:nvSpPr>
          <p:cNvPr id="4" name="灯片编号占位符 3"/>
          <p:cNvSpPr>
            <a:spLocks noGrp="1"/>
          </p:cNvSpPr>
          <p:nvPr>
            <p:ph type="sldNum" sz="quarter" idx="5"/>
          </p:nvPr>
        </p:nvSpPr>
        <p:spPr/>
        <p:txBody>
          <a:bodyPr/>
          <a:lstStyle/>
          <a:p>
            <a:fld id="{24F0560B-DD21-A64B-A70F-E3CCDEDE0DE7}" type="slidenum">
              <a:rPr kumimoji="1" lang="zh-CN" altLang="en-US" smtClean="0"/>
              <a:t>10</a:t>
            </a:fld>
            <a:endParaRPr kumimoji="1" lang="zh-CN" altLang="en-US"/>
          </a:p>
        </p:txBody>
      </p:sp>
    </p:spTree>
    <p:extLst>
      <p:ext uri="{BB962C8B-B14F-4D97-AF65-F5344CB8AC3E}">
        <p14:creationId xmlns:p14="http://schemas.microsoft.com/office/powerpoint/2010/main" val="1958904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Here’s a quick outline of the presentation. I’ll cover the dataset and tasks, discuss the challenges we faced, explain our method, and then go through the analysis and results.</a:t>
            </a:r>
            <a:endParaRPr kumimoji="1" lang="zh-CN" altLang="en-US" dirty="0"/>
          </a:p>
        </p:txBody>
      </p:sp>
      <p:sp>
        <p:nvSpPr>
          <p:cNvPr id="4" name="灯片编号占位符 3"/>
          <p:cNvSpPr>
            <a:spLocks noGrp="1"/>
          </p:cNvSpPr>
          <p:nvPr>
            <p:ph type="sldNum" sz="quarter" idx="5"/>
          </p:nvPr>
        </p:nvSpPr>
        <p:spPr/>
        <p:txBody>
          <a:bodyPr/>
          <a:lstStyle/>
          <a:p>
            <a:fld id="{24F0560B-DD21-A64B-A70F-E3CCDEDE0DE7}" type="slidenum">
              <a:rPr kumimoji="1" lang="zh-CN" altLang="en-US" smtClean="0"/>
              <a:t>2</a:t>
            </a:fld>
            <a:endParaRPr kumimoji="1" lang="zh-CN" altLang="en-US"/>
          </a:p>
        </p:txBody>
      </p:sp>
    </p:spTree>
    <p:extLst>
      <p:ext uri="{BB962C8B-B14F-4D97-AF65-F5344CB8AC3E}">
        <p14:creationId xmlns:p14="http://schemas.microsoft.com/office/powerpoint/2010/main" val="1744354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 tasks focus on three areas: </a:t>
            </a:r>
            <a:r>
              <a:rPr lang="en-US" altLang="zh-CN" b="1" dirty="0"/>
              <a:t>General Perception</a:t>
            </a:r>
            <a:r>
              <a:rPr lang="en-US" altLang="zh-CN" dirty="0"/>
              <a:t>, which identifies vehicles and signs, </a:t>
            </a:r>
            <a:r>
              <a:rPr lang="en-US" altLang="zh-CN" b="1" dirty="0"/>
              <a:t>Regional Perception</a:t>
            </a:r>
            <a:r>
              <a:rPr lang="en-US" altLang="zh-CN" dirty="0"/>
              <a:t>, which analyzes specific regions, and </a:t>
            </a:r>
            <a:r>
              <a:rPr lang="en-US" altLang="zh-CN" b="1" dirty="0"/>
              <a:t>Driving Suggestions</a:t>
            </a:r>
            <a:r>
              <a:rPr lang="en-US" altLang="zh-CN" dirty="0"/>
              <a:t>, which offers driving guidance. Together, these tasks help improve autonomous systems in complex environments.</a:t>
            </a:r>
            <a:endParaRPr kumimoji="1" lang="zh-CN" altLang="en-US" dirty="0"/>
          </a:p>
        </p:txBody>
      </p:sp>
      <p:sp>
        <p:nvSpPr>
          <p:cNvPr id="4" name="灯片编号占位符 3"/>
          <p:cNvSpPr>
            <a:spLocks noGrp="1"/>
          </p:cNvSpPr>
          <p:nvPr>
            <p:ph type="sldNum" sz="quarter" idx="5"/>
          </p:nvPr>
        </p:nvSpPr>
        <p:spPr/>
        <p:txBody>
          <a:bodyPr/>
          <a:lstStyle/>
          <a:p>
            <a:fld id="{24F0560B-DD21-A64B-A70F-E3CCDEDE0DE7}" type="slidenum">
              <a:rPr kumimoji="1" lang="zh-CN" altLang="en-US" smtClean="0"/>
              <a:t>3</a:t>
            </a:fld>
            <a:endParaRPr kumimoji="1" lang="zh-CN" altLang="en-US"/>
          </a:p>
        </p:txBody>
      </p:sp>
    </p:spTree>
    <p:extLst>
      <p:ext uri="{BB962C8B-B14F-4D97-AF65-F5344CB8AC3E}">
        <p14:creationId xmlns:p14="http://schemas.microsoft.com/office/powerpoint/2010/main" val="391105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However, improving autonomous systems isn’t just about handling routine tasks. Handling extreme corner cases is crucial for ensuring safe and reliable autonomous driving. These cases involve varied scenes, diverse and small objects, and contextual anomalies—all of which are critical to address for robust system performance.</a:t>
            </a:r>
            <a:endParaRPr kumimoji="1" lang="zh-CN" altLang="en-US" dirty="0"/>
          </a:p>
        </p:txBody>
      </p:sp>
      <p:sp>
        <p:nvSpPr>
          <p:cNvPr id="4" name="灯片编号占位符 3"/>
          <p:cNvSpPr>
            <a:spLocks noGrp="1"/>
          </p:cNvSpPr>
          <p:nvPr>
            <p:ph type="sldNum" sz="quarter" idx="5"/>
          </p:nvPr>
        </p:nvSpPr>
        <p:spPr/>
        <p:txBody>
          <a:bodyPr/>
          <a:lstStyle/>
          <a:p>
            <a:fld id="{24F0560B-DD21-A64B-A70F-E3CCDEDE0DE7}" type="slidenum">
              <a:rPr kumimoji="1" lang="zh-CN" altLang="en-US" smtClean="0"/>
              <a:t>4</a:t>
            </a:fld>
            <a:endParaRPr kumimoji="1" lang="zh-CN" altLang="en-US"/>
          </a:p>
        </p:txBody>
      </p:sp>
    </p:spTree>
    <p:extLst>
      <p:ext uri="{BB962C8B-B14F-4D97-AF65-F5344CB8AC3E}">
        <p14:creationId xmlns:p14="http://schemas.microsoft.com/office/powerpoint/2010/main" val="1663212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chose the </a:t>
            </a:r>
            <a:r>
              <a:rPr lang="en-US" altLang="zh-CN" b="1" dirty="0" err="1"/>
              <a:t>InternVL</a:t>
            </a:r>
            <a:r>
              <a:rPr lang="en-US" altLang="zh-CN" b="1" dirty="0"/>
              <a:t> </a:t>
            </a:r>
            <a:r>
              <a:rPr lang="en-US" altLang="zh-CN" b="0" dirty="0"/>
              <a:t>family</a:t>
            </a:r>
            <a:r>
              <a:rPr lang="en-US" altLang="zh-CN" dirty="0"/>
              <a:t> for its dynamic high resolution, supporting up to 4K. This enables more precise scene analysis.</a:t>
            </a:r>
          </a:p>
          <a:p>
            <a:r>
              <a:rPr lang="en-US" altLang="zh-CN" dirty="0"/>
              <a:t>On the right, you can see the </a:t>
            </a:r>
            <a:r>
              <a:rPr lang="en-US" altLang="zh-CN" b="1" dirty="0"/>
              <a:t>InternVL-26B model</a:t>
            </a:r>
            <a:r>
              <a:rPr lang="en-US" altLang="zh-CN" dirty="0"/>
              <a:t> output. While the model provides detailed semantic descriptions, there’s room for improvement in spatial awareness and reasoning. Enhancing these aspects will be key to better understanding complex driving environments.</a:t>
            </a:r>
          </a:p>
        </p:txBody>
      </p:sp>
      <p:sp>
        <p:nvSpPr>
          <p:cNvPr id="4" name="灯片编号占位符 3"/>
          <p:cNvSpPr>
            <a:spLocks noGrp="1"/>
          </p:cNvSpPr>
          <p:nvPr>
            <p:ph type="sldNum" sz="quarter" idx="5"/>
          </p:nvPr>
        </p:nvSpPr>
        <p:spPr/>
        <p:txBody>
          <a:bodyPr/>
          <a:lstStyle/>
          <a:p>
            <a:fld id="{24F0560B-DD21-A64B-A70F-E3CCDEDE0DE7}" type="slidenum">
              <a:rPr kumimoji="1" lang="zh-CN" altLang="en-US" smtClean="0"/>
              <a:t>5</a:t>
            </a:fld>
            <a:endParaRPr kumimoji="1" lang="zh-CN" altLang="en-US"/>
          </a:p>
        </p:txBody>
      </p:sp>
    </p:spTree>
    <p:extLst>
      <p:ext uri="{BB962C8B-B14F-4D97-AF65-F5344CB8AC3E}">
        <p14:creationId xmlns:p14="http://schemas.microsoft.com/office/powerpoint/2010/main" val="1325526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800" dirty="0"/>
              <a:t>Our </a:t>
            </a:r>
            <a:r>
              <a:rPr lang="en-US" altLang="zh-CN" sz="2800" dirty="0" err="1"/>
              <a:t>NexusAD</a:t>
            </a:r>
            <a:r>
              <a:rPr lang="en-US" altLang="zh-CN" sz="2800" dirty="0"/>
              <a:t> framework is designed to address the specific challenges of autonomous driving through four key phases:</a:t>
            </a:r>
          </a:p>
          <a:p>
            <a:pPr>
              <a:buFont typeface="+mj-lt"/>
              <a:buAutoNum type="arabicPeriod"/>
            </a:pPr>
            <a:r>
              <a:rPr lang="en-US" altLang="zh-CN" sz="2800" b="1" dirty="0"/>
              <a:t>Preliminary Visual Perception</a:t>
            </a:r>
            <a:r>
              <a:rPr lang="en-US" altLang="zh-CN" sz="2800" dirty="0"/>
              <a:t>: We first process the input data using models like Grounding DINO for object detection and Depth Anything for depth estimation. This stage provides essential information about the environment, such as object localization and 3D structure, which are crucial for tasks like obstacle avoidance and path planning.</a:t>
            </a:r>
          </a:p>
          <a:p>
            <a:pPr>
              <a:buFont typeface="+mj-lt"/>
              <a:buAutoNum type="arabicPeriod"/>
            </a:pPr>
            <a:r>
              <a:rPr lang="en-US" altLang="zh-CN" sz="2800" b="1" dirty="0"/>
              <a:t>Scene-aware Retrieval-Augmented</a:t>
            </a:r>
            <a:r>
              <a:rPr lang="en-US" altLang="zh-CN" sz="2800" dirty="0"/>
              <a:t>: In this phase, InternViT-6B queries a large-scale dataset of annotated scenes to retrieve the most contextually relevant visual embeddings. By selecting the top-k similar examples, the model can better understand scene dynamics, which aids in handling corner cases, such as unusual road conditions or rare object appearances.</a:t>
            </a:r>
          </a:p>
          <a:p>
            <a:pPr>
              <a:buFont typeface="+mj-lt"/>
              <a:buAutoNum type="arabicPeriod"/>
            </a:pPr>
            <a:r>
              <a:rPr lang="en-US" altLang="zh-CN" sz="2800" b="1" dirty="0"/>
              <a:t>Driving Prompt Optimization</a:t>
            </a:r>
            <a:r>
              <a:rPr lang="en-US" altLang="zh-CN" sz="2800" dirty="0"/>
              <a:t>: The retrieved data is then used to generate structured driving suggestions through step-by-step prompts. This phase focuses on identifying and reasoning about key entities in the scene, such as vehicles, vulnerable road users, and traffic signs, all of which directly influence vehicle control strategies like speed adjustment or lane changes.</a:t>
            </a:r>
          </a:p>
          <a:p>
            <a:pPr>
              <a:buFont typeface="+mj-lt"/>
              <a:buAutoNum type="arabicPeriod"/>
            </a:pPr>
            <a:r>
              <a:rPr lang="en-US" altLang="zh-CN" sz="2800" b="1" dirty="0"/>
              <a:t>Fine-tuning &amp; Inference Process</a:t>
            </a:r>
            <a:r>
              <a:rPr lang="en-US" altLang="zh-CN" sz="2800" dirty="0"/>
              <a:t>: Finally, using the InternVL2-26B model, we fine-tune the system to optimize performance in tasks like general perception, driving suggestions, and regional perception. This ensures the system is robust in both normal driving conditions and critical corner cases.</a:t>
            </a:r>
          </a:p>
          <a:p>
            <a:r>
              <a:rPr lang="en-US" altLang="zh-CN" sz="2800" dirty="0"/>
              <a:t>Through these four phases, our framework enhances the system’s ability to perceive, reason, and respond to complex driving environments, making it more reliable for real-world autonomous driving scenarios.</a:t>
            </a:r>
          </a:p>
        </p:txBody>
      </p:sp>
      <p:sp>
        <p:nvSpPr>
          <p:cNvPr id="4" name="灯片编号占位符 3"/>
          <p:cNvSpPr>
            <a:spLocks noGrp="1"/>
          </p:cNvSpPr>
          <p:nvPr>
            <p:ph type="sldNum" sz="quarter" idx="5"/>
          </p:nvPr>
        </p:nvSpPr>
        <p:spPr/>
        <p:txBody>
          <a:bodyPr/>
          <a:lstStyle/>
          <a:p>
            <a:fld id="{24F0560B-DD21-A64B-A70F-E3CCDEDE0DE7}" type="slidenum">
              <a:rPr kumimoji="1" lang="zh-CN" altLang="en-US" smtClean="0"/>
              <a:t>6</a:t>
            </a:fld>
            <a:endParaRPr kumimoji="1" lang="zh-CN" altLang="en-US"/>
          </a:p>
        </p:txBody>
      </p:sp>
    </p:spTree>
    <p:extLst>
      <p:ext uri="{BB962C8B-B14F-4D97-AF65-F5344CB8AC3E}">
        <p14:creationId xmlns:p14="http://schemas.microsoft.com/office/powerpoint/2010/main" val="1115056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4000" dirty="0"/>
              <a:t>Here, we present the visualization of our method’s results. Instead of relying purely on image similarity, our approach focuses on </a:t>
            </a:r>
            <a:r>
              <a:rPr lang="en-US" altLang="zh-CN" sz="4000" b="1" dirty="0"/>
              <a:t>scene similarity</a:t>
            </a:r>
            <a:r>
              <a:rPr lang="en-US" altLang="zh-CN" sz="4000" dirty="0"/>
              <a:t> to retrieve the most relevant reference samples for the current driving scenario.</a:t>
            </a:r>
          </a:p>
          <a:p>
            <a:r>
              <a:rPr lang="en-US" altLang="zh-CN" sz="4000" dirty="0"/>
              <a:t>As shown in these examples, the model is able to identify scenes with similar driving conditions, even when there are differences in irrelevant background elements. This helps the system make context-aware decisions, improving performance in challenging and diverse driving environments.</a:t>
            </a:r>
          </a:p>
        </p:txBody>
      </p:sp>
      <p:sp>
        <p:nvSpPr>
          <p:cNvPr id="4" name="灯片编号占位符 3"/>
          <p:cNvSpPr>
            <a:spLocks noGrp="1"/>
          </p:cNvSpPr>
          <p:nvPr>
            <p:ph type="sldNum" sz="quarter" idx="5"/>
          </p:nvPr>
        </p:nvSpPr>
        <p:spPr/>
        <p:txBody>
          <a:bodyPr/>
          <a:lstStyle/>
          <a:p>
            <a:fld id="{24F0560B-DD21-A64B-A70F-E3CCDEDE0DE7}" type="slidenum">
              <a:rPr kumimoji="1" lang="zh-CN" altLang="en-US" smtClean="0"/>
              <a:t>7</a:t>
            </a:fld>
            <a:endParaRPr kumimoji="1" lang="zh-CN" altLang="en-US"/>
          </a:p>
        </p:txBody>
      </p:sp>
    </p:spTree>
    <p:extLst>
      <p:ext uri="{BB962C8B-B14F-4D97-AF65-F5344CB8AC3E}">
        <p14:creationId xmlns:p14="http://schemas.microsoft.com/office/powerpoint/2010/main" val="109473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We’ve identified two important strategies that significantly boosted our performance:</a:t>
            </a:r>
          </a:p>
          <a:p>
            <a:pPr>
              <a:buFont typeface="+mj-lt"/>
              <a:buAutoNum type="arabicPeriod"/>
            </a:pPr>
            <a:r>
              <a:rPr lang="en-US" altLang="zh-CN" b="1" dirty="0"/>
              <a:t>Structured Data Formatting</a:t>
            </a:r>
            <a:r>
              <a:rPr lang="en-US" altLang="zh-CN" dirty="0"/>
              <a:t>: In the additional materials, we utilized formatted data, such as detection and perceptual descriptions, to guide the model’s understanding. This structured approach helps the model interpret the scene more accurately, leading to better decision-making in real-time scenarios.</a:t>
            </a:r>
          </a:p>
          <a:p>
            <a:pPr>
              <a:buFont typeface="+mj-lt"/>
              <a:buAutoNum type="arabicPeriod"/>
            </a:pPr>
            <a:r>
              <a:rPr lang="en-US" altLang="zh-CN" b="1" dirty="0"/>
              <a:t>Utilizing Large Language Models</a:t>
            </a:r>
            <a:r>
              <a:rPr lang="en-US" altLang="zh-CN" dirty="0"/>
              <a:t>: We also leveraged ChatGPT to summarize common patterns and best practices in extreme driving scenarios. These insights helped us refine our </a:t>
            </a:r>
            <a:r>
              <a:rPr lang="en-US" altLang="zh-CN" b="1" dirty="0"/>
              <a:t>step-by-step prompts</a:t>
            </a:r>
            <a:r>
              <a:rPr lang="en-US" altLang="zh-CN" dirty="0"/>
              <a:t>, enabling the model to provide more accurate and context-aware responses, particularly in corner cases.</a:t>
            </a:r>
          </a:p>
          <a:p>
            <a:r>
              <a:rPr lang="en-US" altLang="zh-CN" dirty="0"/>
              <a:t>By combining structured data and LLM-generated strategies, we were able to further optimize our model’s ability to handle complex autonomous driving situations.</a:t>
            </a:r>
          </a:p>
          <a:p>
            <a:endParaRPr kumimoji="1" lang="zh-CN" altLang="en-US" dirty="0"/>
          </a:p>
        </p:txBody>
      </p:sp>
      <p:sp>
        <p:nvSpPr>
          <p:cNvPr id="4" name="灯片编号占位符 3"/>
          <p:cNvSpPr>
            <a:spLocks noGrp="1"/>
          </p:cNvSpPr>
          <p:nvPr>
            <p:ph type="sldNum" sz="quarter" idx="5"/>
          </p:nvPr>
        </p:nvSpPr>
        <p:spPr/>
        <p:txBody>
          <a:bodyPr/>
          <a:lstStyle/>
          <a:p>
            <a:fld id="{24F0560B-DD21-A64B-A70F-E3CCDEDE0DE7}" type="slidenum">
              <a:rPr kumimoji="1" lang="zh-CN" altLang="en-US" smtClean="0"/>
              <a:t>8</a:t>
            </a:fld>
            <a:endParaRPr kumimoji="1" lang="zh-CN" altLang="en-US"/>
          </a:p>
        </p:txBody>
      </p:sp>
    </p:spTree>
    <p:extLst>
      <p:ext uri="{BB962C8B-B14F-4D97-AF65-F5344CB8AC3E}">
        <p14:creationId xmlns:p14="http://schemas.microsoft.com/office/powerpoint/2010/main" val="4231344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15000"/>
              </a:lnSpc>
              <a:spcAft>
                <a:spcPts val="800"/>
              </a:spcAft>
            </a:pPr>
            <a:r>
              <a:rPr lang="en-US" altLang="zh-CN" sz="2800" dirty="0"/>
              <a:t>Our final score was </a:t>
            </a:r>
            <a:r>
              <a:rPr lang="en-US" altLang="zh-CN" sz="2800" b="1" dirty="0"/>
              <a:t>68.97</a:t>
            </a:r>
            <a:r>
              <a:rPr lang="en-US" altLang="zh-CN" sz="2800" dirty="0"/>
              <a:t>, surpassing GPT-4V. This improvement was largely driven by our use of </a:t>
            </a:r>
            <a:r>
              <a:rPr lang="en-US" altLang="zh-CN" sz="2800" b="1" dirty="0"/>
              <a:t>Scene-aware Retrieval-Augmented</a:t>
            </a:r>
            <a:r>
              <a:rPr lang="en-US" altLang="zh-CN" sz="2800" dirty="0"/>
              <a:t> and </a:t>
            </a:r>
            <a:r>
              <a:rPr lang="en-US" altLang="zh-CN" sz="2800" b="1" dirty="0"/>
              <a:t>step-by-step prompts</a:t>
            </a:r>
            <a:r>
              <a:rPr lang="en-US" altLang="zh-CN" sz="2800" dirty="0"/>
              <a:t>, which helped us achieve significantly better performance compared to the baseline. These innovations allowed our model to better understand and respond to complex driving scenarios, resulting in a substantial score increase.</a:t>
            </a:r>
          </a:p>
          <a:p>
            <a:pPr>
              <a:lnSpc>
                <a:spcPct val="115000"/>
              </a:lnSpc>
              <a:spcAft>
                <a:spcPts val="800"/>
              </a:spcAft>
            </a:pPr>
            <a:endParaRPr kumimoji="1" lang="zh-CN" altLang="en-US" dirty="0"/>
          </a:p>
        </p:txBody>
      </p:sp>
      <p:sp>
        <p:nvSpPr>
          <p:cNvPr id="4" name="灯片编号占位符 3"/>
          <p:cNvSpPr>
            <a:spLocks noGrp="1"/>
          </p:cNvSpPr>
          <p:nvPr>
            <p:ph type="sldNum" sz="quarter" idx="5"/>
          </p:nvPr>
        </p:nvSpPr>
        <p:spPr/>
        <p:txBody>
          <a:bodyPr/>
          <a:lstStyle/>
          <a:p>
            <a:fld id="{24F0560B-DD21-A64B-A70F-E3CCDEDE0DE7}" type="slidenum">
              <a:rPr kumimoji="1" lang="zh-CN" altLang="en-US" smtClean="0"/>
              <a:t>9</a:t>
            </a:fld>
            <a:endParaRPr kumimoji="1" lang="zh-CN" altLang="en-US"/>
          </a:p>
        </p:txBody>
      </p:sp>
    </p:spTree>
    <p:extLst>
      <p:ext uri="{BB962C8B-B14F-4D97-AF65-F5344CB8AC3E}">
        <p14:creationId xmlns:p14="http://schemas.microsoft.com/office/powerpoint/2010/main" val="3749991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E1C76CB4-FA9F-5FE4-9A70-1EC0FAEF5E66}"/>
              </a:ext>
            </a:extLst>
          </p:cNvPr>
          <p:cNvSpPr/>
          <p:nvPr userDrawn="1"/>
        </p:nvSpPr>
        <p:spPr>
          <a:xfrm>
            <a:off x="0" y="1"/>
            <a:ext cx="12192000" cy="5761702"/>
          </a:xfrm>
          <a:prstGeom prst="rect">
            <a:avLst/>
          </a:prstGeom>
          <a:gradFill flip="none" rotWithShape="1">
            <a:gsLst>
              <a:gs pos="0">
                <a:schemeClr val="accent3">
                  <a:lumMod val="5000"/>
                  <a:lumOff val="95000"/>
                  <a:alpha val="0"/>
                </a:schemeClr>
              </a:gs>
              <a:gs pos="21000">
                <a:schemeClr val="bg1">
                  <a:alpha val="0"/>
                  <a:lumMod val="100000"/>
                </a:schemeClr>
              </a:gs>
              <a:gs pos="37000">
                <a:schemeClr val="accent3">
                  <a:lumMod val="45000"/>
                  <a:lumOff val="55000"/>
                  <a:alpha val="25000"/>
                </a:schemeClr>
              </a:gs>
              <a:gs pos="83000">
                <a:schemeClr val="accent3">
                  <a:lumMod val="45000"/>
                  <a:lumOff val="55000"/>
                  <a:alpha val="67000"/>
                </a:schemeClr>
              </a:gs>
              <a:gs pos="100000">
                <a:schemeClr val="accent3">
                  <a:lumMod val="30000"/>
                  <a:lumOff val="70000"/>
                  <a:alpha val="80000"/>
                </a:schemeClr>
              </a:gs>
            </a:gsLst>
            <a:lin ang="135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占位符 11">
            <a:extLst>
              <a:ext uri="{FF2B5EF4-FFF2-40B4-BE49-F238E27FC236}">
                <a16:creationId xmlns:a16="http://schemas.microsoft.com/office/drawing/2014/main" id="{8E0C7383-AFF4-6BA3-7F8C-093A3ED17492}"/>
              </a:ext>
            </a:extLst>
          </p:cNvPr>
          <p:cNvSpPr>
            <a:spLocks noGrp="1"/>
          </p:cNvSpPr>
          <p:nvPr>
            <p:ph type="body" sz="quarter" idx="10" hasCustomPrompt="1"/>
          </p:nvPr>
        </p:nvSpPr>
        <p:spPr>
          <a:xfrm>
            <a:off x="9346544" y="5927952"/>
            <a:ext cx="2610988" cy="385762"/>
          </a:xfrm>
          <a:prstGeom prst="rect">
            <a:avLst/>
          </a:prstGeom>
        </p:spPr>
        <p:txBody>
          <a:bodyPr/>
          <a:lstStyle>
            <a:lvl1pPr>
              <a:defRPr>
                <a:latin typeface="Times New Roman" panose="02020603050405020304" pitchFamily="18" charset="0"/>
                <a:cs typeface="Times New Roman" panose="02020603050405020304" pitchFamily="18" charset="0"/>
              </a:defRPr>
            </a:lvl1pPr>
          </a:lstStyle>
          <a:p>
            <a:pPr lvl="0"/>
            <a:r>
              <a:rPr kumimoji="1" lang="zh-CN" altLang="en-US" dirty="0"/>
              <a:t>活动标题</a:t>
            </a:r>
          </a:p>
        </p:txBody>
      </p:sp>
      <p:sp>
        <p:nvSpPr>
          <p:cNvPr id="15" name="标题 14">
            <a:extLst>
              <a:ext uri="{FF2B5EF4-FFF2-40B4-BE49-F238E27FC236}">
                <a16:creationId xmlns:a16="http://schemas.microsoft.com/office/drawing/2014/main" id="{EAE4C4F0-2B2C-6713-176B-FC74AC6A727D}"/>
              </a:ext>
            </a:extLst>
          </p:cNvPr>
          <p:cNvSpPr>
            <a:spLocks noGrp="1"/>
          </p:cNvSpPr>
          <p:nvPr>
            <p:ph type="title"/>
          </p:nvPr>
        </p:nvSpPr>
        <p:spPr>
          <a:xfrm>
            <a:off x="369453" y="889560"/>
            <a:ext cx="6521204" cy="2956299"/>
          </a:xfrm>
          <a:prstGeom prst="rect">
            <a:avLst/>
          </a:prstGeom>
        </p:spPr>
        <p:txBody>
          <a:bodyPr/>
          <a:lstStyle>
            <a:lvl1pPr>
              <a:lnSpc>
                <a:spcPct val="120000"/>
              </a:lnSpc>
              <a:defRPr>
                <a:latin typeface="Times New Roman" panose="02020603050405020304" pitchFamily="18" charset="0"/>
                <a:ea typeface="SimHei" panose="02010609060101010101" pitchFamily="49" charset="-122"/>
                <a:cs typeface="Times New Roman" panose="02020603050405020304" pitchFamily="18" charset="0"/>
              </a:defRPr>
            </a:lvl1pPr>
          </a:lstStyle>
          <a:p>
            <a:r>
              <a:rPr kumimoji="1" lang="zh-CN" altLang="en-US" dirty="0"/>
              <a:t>单击此处编辑母版标题样式</a:t>
            </a:r>
          </a:p>
        </p:txBody>
      </p:sp>
      <p:sp>
        <p:nvSpPr>
          <p:cNvPr id="16" name="文本占位符 11">
            <a:extLst>
              <a:ext uri="{FF2B5EF4-FFF2-40B4-BE49-F238E27FC236}">
                <a16:creationId xmlns:a16="http://schemas.microsoft.com/office/drawing/2014/main" id="{8D60390C-F00F-9C0D-F492-95396662BBA3}"/>
              </a:ext>
            </a:extLst>
          </p:cNvPr>
          <p:cNvSpPr>
            <a:spLocks noGrp="1"/>
          </p:cNvSpPr>
          <p:nvPr>
            <p:ph type="body" sz="quarter" idx="11" hasCustomPrompt="1"/>
          </p:nvPr>
        </p:nvSpPr>
        <p:spPr>
          <a:xfrm>
            <a:off x="9346544" y="6393837"/>
            <a:ext cx="2610988" cy="385762"/>
          </a:xfrm>
          <a:prstGeom prst="rect">
            <a:avLst/>
          </a:prstGeom>
        </p:spPr>
        <p:txBody>
          <a:bodyPr/>
          <a:lstStyle>
            <a:lvl1pPr>
              <a:defRPr>
                <a:latin typeface="Times New Roman" panose="02020603050405020304" pitchFamily="18" charset="0"/>
                <a:cs typeface="Times New Roman" panose="02020603050405020304" pitchFamily="18" charset="0"/>
              </a:defRPr>
            </a:lvl1pPr>
          </a:lstStyle>
          <a:p>
            <a:pPr lvl="0"/>
            <a:r>
              <a:rPr kumimoji="1" lang="zh-CN" altLang="en-US" dirty="0"/>
              <a:t>日期</a:t>
            </a:r>
          </a:p>
        </p:txBody>
      </p:sp>
    </p:spTree>
    <p:extLst>
      <p:ext uri="{BB962C8B-B14F-4D97-AF65-F5344CB8AC3E}">
        <p14:creationId xmlns:p14="http://schemas.microsoft.com/office/powerpoint/2010/main" val="551412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结尾页">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7FFC143E-3DCB-860E-6471-531B7C2B7C05}"/>
              </a:ext>
            </a:extLst>
          </p:cNvPr>
          <p:cNvSpPr/>
          <p:nvPr userDrawn="1"/>
        </p:nvSpPr>
        <p:spPr>
          <a:xfrm>
            <a:off x="0" y="1924"/>
            <a:ext cx="12192000" cy="5761443"/>
          </a:xfrm>
          <a:prstGeom prst="rect">
            <a:avLst/>
          </a:prstGeom>
          <a:gradFill flip="none" rotWithShape="1">
            <a:gsLst>
              <a:gs pos="0">
                <a:schemeClr val="accent3">
                  <a:alpha val="48000"/>
                  <a:lumMod val="5000"/>
                  <a:lumOff val="95000"/>
                </a:schemeClr>
              </a:gs>
              <a:gs pos="72000">
                <a:schemeClr val="accent3">
                  <a:lumMod val="45000"/>
                  <a:lumOff val="55000"/>
                </a:schemeClr>
              </a:gs>
              <a:gs pos="83000">
                <a:schemeClr val="accent3">
                  <a:lumMod val="45000"/>
                  <a:lumOff val="55000"/>
                </a:schemeClr>
              </a:gs>
              <a:gs pos="100000">
                <a:schemeClr val="accent3">
                  <a:lumMod val="30000"/>
                  <a:lumOff val="70000"/>
                </a:schemeClr>
              </a:gs>
            </a:gsLst>
            <a:lin ang="135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 name="文本占位符 11">
            <a:extLst>
              <a:ext uri="{FF2B5EF4-FFF2-40B4-BE49-F238E27FC236}">
                <a16:creationId xmlns:a16="http://schemas.microsoft.com/office/drawing/2014/main" id="{8E0C7383-AFF4-6BA3-7F8C-093A3ED17492}"/>
              </a:ext>
            </a:extLst>
          </p:cNvPr>
          <p:cNvSpPr>
            <a:spLocks noGrp="1"/>
          </p:cNvSpPr>
          <p:nvPr>
            <p:ph type="body" sz="quarter" idx="10" hasCustomPrompt="1"/>
          </p:nvPr>
        </p:nvSpPr>
        <p:spPr>
          <a:xfrm>
            <a:off x="9346544" y="5927952"/>
            <a:ext cx="2610988" cy="385762"/>
          </a:xfrm>
          <a:prstGeom prst="rect">
            <a:avLst/>
          </a:prstGeom>
        </p:spPr>
        <p:txBody>
          <a:bodyPr/>
          <a:lstStyle>
            <a:lvl1pPr>
              <a:defRPr>
                <a:latin typeface="Times New Roman" panose="02020603050405020304" pitchFamily="18" charset="0"/>
                <a:cs typeface="Times New Roman" panose="02020603050405020304" pitchFamily="18" charset="0"/>
              </a:defRPr>
            </a:lvl1pPr>
          </a:lstStyle>
          <a:p>
            <a:pPr lvl="0"/>
            <a:r>
              <a:rPr kumimoji="1" lang="zh-CN" altLang="en-US" dirty="0"/>
              <a:t>活动标题</a:t>
            </a:r>
          </a:p>
        </p:txBody>
      </p:sp>
      <p:sp>
        <p:nvSpPr>
          <p:cNvPr id="16" name="文本占位符 11">
            <a:extLst>
              <a:ext uri="{FF2B5EF4-FFF2-40B4-BE49-F238E27FC236}">
                <a16:creationId xmlns:a16="http://schemas.microsoft.com/office/drawing/2014/main" id="{8D60390C-F00F-9C0D-F492-95396662BBA3}"/>
              </a:ext>
            </a:extLst>
          </p:cNvPr>
          <p:cNvSpPr>
            <a:spLocks noGrp="1"/>
          </p:cNvSpPr>
          <p:nvPr>
            <p:ph type="body" sz="quarter" idx="11" hasCustomPrompt="1"/>
          </p:nvPr>
        </p:nvSpPr>
        <p:spPr>
          <a:xfrm>
            <a:off x="9346544" y="6393837"/>
            <a:ext cx="2610988" cy="385762"/>
          </a:xfrm>
          <a:prstGeom prst="rect">
            <a:avLst/>
          </a:prstGeom>
        </p:spPr>
        <p:txBody>
          <a:bodyPr/>
          <a:lstStyle>
            <a:lvl1pPr>
              <a:defRPr>
                <a:latin typeface="Times New Roman" panose="02020603050405020304" pitchFamily="18" charset="0"/>
                <a:cs typeface="Times New Roman" panose="02020603050405020304" pitchFamily="18" charset="0"/>
              </a:defRPr>
            </a:lvl1pPr>
          </a:lstStyle>
          <a:p>
            <a:pPr lvl="0"/>
            <a:r>
              <a:rPr kumimoji="1" lang="zh-CN" altLang="en-US" dirty="0"/>
              <a:t>日期</a:t>
            </a:r>
          </a:p>
        </p:txBody>
      </p:sp>
      <p:sp>
        <p:nvSpPr>
          <p:cNvPr id="7" name="文本框 6">
            <a:extLst>
              <a:ext uri="{FF2B5EF4-FFF2-40B4-BE49-F238E27FC236}">
                <a16:creationId xmlns:a16="http://schemas.microsoft.com/office/drawing/2014/main" id="{F587336A-2FFE-449C-7455-155A8099389E}"/>
              </a:ext>
            </a:extLst>
          </p:cNvPr>
          <p:cNvSpPr txBox="1"/>
          <p:nvPr userDrawn="1"/>
        </p:nvSpPr>
        <p:spPr>
          <a:xfrm>
            <a:off x="321776" y="302543"/>
            <a:ext cx="10606414" cy="769441"/>
          </a:xfrm>
          <a:prstGeom prst="rect">
            <a:avLst/>
          </a:prstGeom>
          <a:noFill/>
        </p:spPr>
        <p:txBody>
          <a:bodyPr wrap="square" rtlCol="0">
            <a:spAutoFit/>
          </a:bodyPr>
          <a:lstStyle/>
          <a:p>
            <a:r>
              <a:rPr lang="en-US" altLang="zh-CN" sz="4400" dirty="0">
                <a:latin typeface="STXinwei" panose="02010800040101010101" pitchFamily="2" charset="-122"/>
                <a:ea typeface="STXinwei" panose="02010800040101010101" pitchFamily="2" charset="-122"/>
                <a:cs typeface="Times New Roman" panose="02020603050405020304" pitchFamily="18" charset="0"/>
              </a:rPr>
              <a:t>Thanks for your listening and attention</a:t>
            </a:r>
            <a:r>
              <a:rPr lang="zh-CN" altLang="en-US" sz="4400" dirty="0">
                <a:latin typeface="STXinwei" panose="02010800040101010101" pitchFamily="2" charset="-122"/>
                <a:ea typeface="STXinwei" panose="02010800040101010101" pitchFamily="2" charset="-122"/>
                <a:cs typeface="Times New Roman" panose="02020603050405020304" pitchFamily="18" charset="0"/>
              </a:rPr>
              <a:t>！</a:t>
            </a:r>
            <a:endParaRPr kumimoji="1" lang="zh-CN" altLang="en-US" sz="4400" dirty="0"/>
          </a:p>
        </p:txBody>
      </p:sp>
      <p:sp>
        <p:nvSpPr>
          <p:cNvPr id="9" name="文本占位符 8">
            <a:extLst>
              <a:ext uri="{FF2B5EF4-FFF2-40B4-BE49-F238E27FC236}">
                <a16:creationId xmlns:a16="http://schemas.microsoft.com/office/drawing/2014/main" id="{05708C13-DB1E-647E-363B-E71B1BB7FEC8}"/>
              </a:ext>
            </a:extLst>
          </p:cNvPr>
          <p:cNvSpPr>
            <a:spLocks noGrp="1"/>
          </p:cNvSpPr>
          <p:nvPr>
            <p:ph type="body" sz="quarter" idx="12" hasCustomPrompt="1"/>
          </p:nvPr>
        </p:nvSpPr>
        <p:spPr>
          <a:xfrm>
            <a:off x="4027713" y="1672594"/>
            <a:ext cx="7738025" cy="3726719"/>
          </a:xfrm>
          <a:prstGeom prst="rect">
            <a:avLst/>
          </a:prstGeom>
        </p:spPr>
        <p:txBody>
          <a:bodyPr/>
          <a:lstStyle>
            <a:lvl1pPr marL="342900" indent="-342900">
              <a:buFont typeface="+mj-lt"/>
              <a:buAutoNum type="arabicPeriod"/>
              <a:defRPr sz="1800">
                <a:latin typeface="Times New Roman" panose="02020603050405020304" pitchFamily="18" charset="0"/>
                <a:ea typeface="Microsoft YaHei" panose="020B0503020204020204" pitchFamily="34" charset="-122"/>
                <a:cs typeface="Times New Roman" panose="02020603050405020304" pitchFamily="18" charset="0"/>
              </a:defRPr>
            </a:lvl1pPr>
          </a:lstStyle>
          <a:p>
            <a:pPr lvl="0"/>
            <a:r>
              <a:rPr kumimoji="1" lang="en-US" altLang="zh-CN" dirty="0"/>
              <a:t>Record</a:t>
            </a:r>
            <a:r>
              <a:rPr kumimoji="1" lang="zh-CN" altLang="en-US" dirty="0"/>
              <a:t> </a:t>
            </a:r>
          </a:p>
        </p:txBody>
      </p:sp>
    </p:spTree>
    <p:extLst>
      <p:ext uri="{BB962C8B-B14F-4D97-AF65-F5344CB8AC3E}">
        <p14:creationId xmlns:p14="http://schemas.microsoft.com/office/powerpoint/2010/main" val="40870292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8496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0336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Introduction">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id="{0AFF4540-A4DA-17E3-45D7-18E3ACAF877F}"/>
              </a:ext>
            </a:extLst>
          </p:cNvPr>
          <p:cNvSpPr txBox="1"/>
          <p:nvPr userDrawn="1"/>
        </p:nvSpPr>
        <p:spPr>
          <a:xfrm>
            <a:off x="208604" y="209878"/>
            <a:ext cx="423804" cy="325833"/>
          </a:xfrm>
          <a:prstGeom prst="rect">
            <a:avLst/>
          </a:prstGeom>
          <a:noFill/>
          <a:ln w="117475">
            <a:noFill/>
          </a:ln>
        </p:spPr>
        <p:txBody>
          <a:bodyPr wrap="none" rtlCol="0">
            <a:prstTxWarp prst="textPlain">
              <a:avLst/>
            </a:prstTxWarp>
            <a:spAutoFit/>
          </a:bodyPr>
          <a:lstStyle/>
          <a:p>
            <a:r>
              <a:rPr lang="en-US" altLang="zh-CN" spc="100" dirty="0">
                <a:solidFill>
                  <a:srgbClr val="2D70BA"/>
                </a:solidFill>
                <a:latin typeface="Impact" panose="020B0806030902050204" pitchFamily="34" charset="0"/>
                <a:cs typeface="Arial" panose="020B0604020202020204" pitchFamily="34" charset="0"/>
              </a:rPr>
              <a:t>/01</a:t>
            </a:r>
            <a:endParaRPr lang="zh-CN" altLang="en-US" spc="100" dirty="0">
              <a:solidFill>
                <a:srgbClr val="2D70BA"/>
              </a:solidFill>
              <a:latin typeface="Impact" panose="020B0806030902050204" pitchFamily="34" charset="0"/>
              <a:cs typeface="Arial" panose="020B0604020202020204" pitchFamily="34" charset="0"/>
            </a:endParaRPr>
          </a:p>
        </p:txBody>
      </p:sp>
      <p:sp>
        <p:nvSpPr>
          <p:cNvPr id="31" name="文本占位符 30">
            <a:extLst>
              <a:ext uri="{FF2B5EF4-FFF2-40B4-BE49-F238E27FC236}">
                <a16:creationId xmlns:a16="http://schemas.microsoft.com/office/drawing/2014/main" id="{8AB07733-620E-D6EB-FD6E-F80F2EFC8D4D}"/>
              </a:ext>
            </a:extLst>
          </p:cNvPr>
          <p:cNvSpPr>
            <a:spLocks noGrp="1"/>
          </p:cNvSpPr>
          <p:nvPr>
            <p:ph type="body" sz="quarter" idx="11" hasCustomPrompt="1"/>
          </p:nvPr>
        </p:nvSpPr>
        <p:spPr>
          <a:xfrm>
            <a:off x="768774" y="168420"/>
            <a:ext cx="6862112" cy="424767"/>
          </a:xfrm>
          <a:prstGeom prst="rect">
            <a:avLst/>
          </a:prstGeom>
        </p:spPr>
        <p:txBody>
          <a:bodyPr/>
          <a:lstStyle>
            <a:lvl1pPr marL="0" indent="0">
              <a:buNone/>
              <a:defRPr sz="2400">
                <a:latin typeface="Times New Roman" panose="02020603050405020304" pitchFamily="18" charset="0"/>
                <a:ea typeface="SimHei" panose="02010609060101010101" pitchFamily="49" charset="-122"/>
                <a:cs typeface="Times New Roman" panose="02020603050405020304" pitchFamily="18" charset="0"/>
              </a:defRPr>
            </a:lvl1pPr>
          </a:lstStyle>
          <a:p>
            <a:pPr lvl="0"/>
            <a:r>
              <a:rPr kumimoji="1" lang="en-US" altLang="zh-CN" dirty="0"/>
              <a:t>Introduction</a:t>
            </a:r>
            <a:r>
              <a:rPr kumimoji="1" lang="zh-CN" altLang="en-US" dirty="0"/>
              <a:t>｜</a:t>
            </a:r>
          </a:p>
        </p:txBody>
      </p:sp>
      <p:sp>
        <p:nvSpPr>
          <p:cNvPr id="32" name="燕尾形 3">
            <a:extLst>
              <a:ext uri="{FF2B5EF4-FFF2-40B4-BE49-F238E27FC236}">
                <a16:creationId xmlns:a16="http://schemas.microsoft.com/office/drawing/2014/main" id="{DE2D2479-BEA7-C4B8-6044-0E13B6E1D221}"/>
              </a:ext>
            </a:extLst>
          </p:cNvPr>
          <p:cNvSpPr/>
          <p:nvPr userDrawn="1"/>
        </p:nvSpPr>
        <p:spPr>
          <a:xfrm>
            <a:off x="7790289" y="168420"/>
            <a:ext cx="946296" cy="432000"/>
          </a:xfrm>
          <a:prstGeom prst="chevron">
            <a:avLst>
              <a:gd name="adj" fmla="val 34713"/>
            </a:avLst>
          </a:prstGeom>
          <a:solidFill>
            <a:srgbClr val="FFDC9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b="1"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Introduc-tion</a:t>
            </a:r>
            <a:endParaRPr lang="zh-CN" altLang="en-US" sz="1200" b="1" dirty="0">
              <a:solidFill>
                <a:schemeClr val="tx1"/>
              </a:solidFill>
              <a:latin typeface="Times New Roman" panose="02020603050405020304" pitchFamily="18" charset="0"/>
              <a:ea typeface="华文新魏" panose="02010800040101010101" pitchFamily="2" charset="-122"/>
              <a:cs typeface="Times New Roman" panose="02020603050405020304" pitchFamily="18" charset="0"/>
            </a:endParaRPr>
          </a:p>
        </p:txBody>
      </p:sp>
    </p:spTree>
    <p:extLst>
      <p:ext uri="{BB962C8B-B14F-4D97-AF65-F5344CB8AC3E}">
        <p14:creationId xmlns:p14="http://schemas.microsoft.com/office/powerpoint/2010/main" val="2146516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RelatedWork">
    <p:spTree>
      <p:nvGrpSpPr>
        <p:cNvPr id="1" name=""/>
        <p:cNvGrpSpPr/>
        <p:nvPr/>
      </p:nvGrpSpPr>
      <p:grpSpPr>
        <a:xfrm>
          <a:off x="0" y="0"/>
          <a:ext cx="0" cy="0"/>
          <a:chOff x="0" y="0"/>
          <a:chExt cx="0" cy="0"/>
        </a:xfrm>
      </p:grpSpPr>
      <p:sp>
        <p:nvSpPr>
          <p:cNvPr id="17" name="燕尾形 3">
            <a:extLst>
              <a:ext uri="{FF2B5EF4-FFF2-40B4-BE49-F238E27FC236}">
                <a16:creationId xmlns:a16="http://schemas.microsoft.com/office/drawing/2014/main" id="{E97B7091-6DBD-0C0A-E81E-2DDE2192A213}"/>
              </a:ext>
            </a:extLst>
          </p:cNvPr>
          <p:cNvSpPr/>
          <p:nvPr/>
        </p:nvSpPr>
        <p:spPr>
          <a:xfrm>
            <a:off x="8630638" y="161187"/>
            <a:ext cx="946296" cy="432000"/>
          </a:xfrm>
          <a:prstGeom prst="chevron">
            <a:avLst>
              <a:gd name="adj" fmla="val 34713"/>
            </a:avLst>
          </a:prstGeom>
          <a:solidFill>
            <a:srgbClr val="FFDC9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lvl="0" algn="ctr"/>
            <a:r>
              <a:rPr kumimoji="1" lang="en-US" altLang="zh-CN" sz="1200" b="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Challenges</a:t>
            </a:r>
            <a:endParaRPr lang="zh-CN" altLang="en-US" sz="1200" b="1" dirty="0">
              <a:solidFill>
                <a:schemeClr val="tx1">
                  <a:lumMod val="75000"/>
                  <a:lumOff val="25000"/>
                </a:schemeClr>
              </a:solidFill>
              <a:latin typeface="Calisto MT" panose="02040603050505030304" pitchFamily="18" charset="0"/>
              <a:ea typeface="华文新魏" panose="02010800040101010101" pitchFamily="2" charset="-122"/>
            </a:endParaRPr>
          </a:p>
        </p:txBody>
      </p:sp>
      <p:sp>
        <p:nvSpPr>
          <p:cNvPr id="22" name="文本框 21">
            <a:extLst>
              <a:ext uri="{FF2B5EF4-FFF2-40B4-BE49-F238E27FC236}">
                <a16:creationId xmlns:a16="http://schemas.microsoft.com/office/drawing/2014/main" id="{0AFF4540-A4DA-17E3-45D7-18E3ACAF877F}"/>
              </a:ext>
            </a:extLst>
          </p:cNvPr>
          <p:cNvSpPr txBox="1"/>
          <p:nvPr userDrawn="1"/>
        </p:nvSpPr>
        <p:spPr>
          <a:xfrm>
            <a:off x="208604" y="209878"/>
            <a:ext cx="423804" cy="325833"/>
          </a:xfrm>
          <a:prstGeom prst="rect">
            <a:avLst/>
          </a:prstGeom>
          <a:noFill/>
          <a:ln w="117475">
            <a:noFill/>
          </a:ln>
        </p:spPr>
        <p:txBody>
          <a:bodyPr wrap="none" rtlCol="0">
            <a:prstTxWarp prst="textPlain">
              <a:avLst/>
            </a:prstTxWarp>
            <a:spAutoFit/>
          </a:bodyPr>
          <a:lstStyle/>
          <a:p>
            <a:r>
              <a:rPr lang="en-US" altLang="zh-CN" spc="100" dirty="0">
                <a:solidFill>
                  <a:srgbClr val="2D70BA"/>
                </a:solidFill>
                <a:latin typeface="Impact" panose="020B0806030902050204" pitchFamily="34" charset="0"/>
                <a:cs typeface="Arial" panose="020B0604020202020204" pitchFamily="34" charset="0"/>
              </a:rPr>
              <a:t>/02</a:t>
            </a:r>
            <a:endParaRPr lang="zh-CN" altLang="en-US" spc="100" dirty="0">
              <a:solidFill>
                <a:srgbClr val="2D70BA"/>
              </a:solidFill>
              <a:latin typeface="Impact" panose="020B0806030902050204" pitchFamily="34" charset="0"/>
              <a:cs typeface="Arial" panose="020B0604020202020204" pitchFamily="34" charset="0"/>
            </a:endParaRPr>
          </a:p>
        </p:txBody>
      </p:sp>
      <p:sp>
        <p:nvSpPr>
          <p:cNvPr id="31" name="文本占位符 30">
            <a:extLst>
              <a:ext uri="{FF2B5EF4-FFF2-40B4-BE49-F238E27FC236}">
                <a16:creationId xmlns:a16="http://schemas.microsoft.com/office/drawing/2014/main" id="{8AB07733-620E-D6EB-FD6E-F80F2EFC8D4D}"/>
              </a:ext>
            </a:extLst>
          </p:cNvPr>
          <p:cNvSpPr>
            <a:spLocks noGrp="1"/>
          </p:cNvSpPr>
          <p:nvPr>
            <p:ph type="body" sz="quarter" idx="11" hasCustomPrompt="1"/>
          </p:nvPr>
        </p:nvSpPr>
        <p:spPr>
          <a:xfrm>
            <a:off x="768774" y="168420"/>
            <a:ext cx="6862112" cy="424767"/>
          </a:xfrm>
          <a:prstGeom prst="rect">
            <a:avLst/>
          </a:prstGeom>
        </p:spPr>
        <p:txBody>
          <a:bodyPr/>
          <a:lstStyle>
            <a:lvl1pPr marL="0" indent="0">
              <a:buNone/>
              <a:defRPr sz="2400">
                <a:latin typeface="Times New Roman" panose="02020603050405020304" pitchFamily="18" charset="0"/>
                <a:ea typeface="SimHei" panose="02010609060101010101" pitchFamily="49" charset="-122"/>
                <a:cs typeface="Times New Roman" panose="02020603050405020304" pitchFamily="18" charset="0"/>
              </a:defRPr>
            </a:lvl1pPr>
          </a:lstStyle>
          <a:p>
            <a:pPr lvl="0"/>
            <a:r>
              <a:rPr kumimoji="1" lang="en-US" altLang="zh-CN" dirty="0"/>
              <a:t>Related Work</a:t>
            </a:r>
            <a:r>
              <a:rPr kumimoji="1" lang="zh-CN" altLang="en-US" dirty="0"/>
              <a:t>｜</a:t>
            </a:r>
          </a:p>
        </p:txBody>
      </p:sp>
    </p:spTree>
    <p:extLst>
      <p:ext uri="{BB962C8B-B14F-4D97-AF65-F5344CB8AC3E}">
        <p14:creationId xmlns:p14="http://schemas.microsoft.com/office/powerpoint/2010/main" val="2042972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Method">
    <p:spTree>
      <p:nvGrpSpPr>
        <p:cNvPr id="1" name=""/>
        <p:cNvGrpSpPr/>
        <p:nvPr/>
      </p:nvGrpSpPr>
      <p:grpSpPr>
        <a:xfrm>
          <a:off x="0" y="0"/>
          <a:ext cx="0" cy="0"/>
          <a:chOff x="0" y="0"/>
          <a:chExt cx="0" cy="0"/>
        </a:xfrm>
      </p:grpSpPr>
      <p:sp>
        <p:nvSpPr>
          <p:cNvPr id="18" name="燕尾形 4">
            <a:extLst>
              <a:ext uri="{FF2B5EF4-FFF2-40B4-BE49-F238E27FC236}">
                <a16:creationId xmlns:a16="http://schemas.microsoft.com/office/drawing/2014/main" id="{24770674-DE3A-0190-5B4F-914C39335425}"/>
              </a:ext>
            </a:extLst>
          </p:cNvPr>
          <p:cNvSpPr/>
          <p:nvPr/>
        </p:nvSpPr>
        <p:spPr>
          <a:xfrm>
            <a:off x="9470987" y="161187"/>
            <a:ext cx="946296" cy="432000"/>
          </a:xfrm>
          <a:prstGeom prst="chevron">
            <a:avLst>
              <a:gd name="adj" fmla="val 34713"/>
            </a:avLst>
          </a:prstGeom>
          <a:solidFill>
            <a:srgbClr val="FFDC9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altLang="zh-CN" sz="1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Method</a:t>
            </a:r>
          </a:p>
        </p:txBody>
      </p:sp>
      <p:sp>
        <p:nvSpPr>
          <p:cNvPr id="22" name="文本框 21">
            <a:extLst>
              <a:ext uri="{FF2B5EF4-FFF2-40B4-BE49-F238E27FC236}">
                <a16:creationId xmlns:a16="http://schemas.microsoft.com/office/drawing/2014/main" id="{0AFF4540-A4DA-17E3-45D7-18E3ACAF877F}"/>
              </a:ext>
            </a:extLst>
          </p:cNvPr>
          <p:cNvSpPr txBox="1"/>
          <p:nvPr userDrawn="1"/>
        </p:nvSpPr>
        <p:spPr>
          <a:xfrm>
            <a:off x="208604" y="209878"/>
            <a:ext cx="423804" cy="325833"/>
          </a:xfrm>
          <a:prstGeom prst="rect">
            <a:avLst/>
          </a:prstGeom>
          <a:noFill/>
          <a:ln w="117475">
            <a:noFill/>
          </a:ln>
        </p:spPr>
        <p:txBody>
          <a:bodyPr wrap="none" rtlCol="0">
            <a:prstTxWarp prst="textPlain">
              <a:avLst/>
            </a:prstTxWarp>
            <a:spAutoFit/>
          </a:bodyPr>
          <a:lstStyle/>
          <a:p>
            <a:r>
              <a:rPr lang="en-US" altLang="zh-CN" spc="100" dirty="0">
                <a:solidFill>
                  <a:srgbClr val="2D70BA"/>
                </a:solidFill>
                <a:latin typeface="Impact" panose="020B0806030902050204" pitchFamily="34" charset="0"/>
                <a:cs typeface="Arial" panose="020B0604020202020204" pitchFamily="34" charset="0"/>
              </a:rPr>
              <a:t>/03</a:t>
            </a:r>
            <a:endParaRPr lang="zh-CN" altLang="en-US" spc="100" dirty="0">
              <a:solidFill>
                <a:srgbClr val="2D70BA"/>
              </a:solidFill>
              <a:latin typeface="Impact" panose="020B0806030902050204" pitchFamily="34" charset="0"/>
              <a:cs typeface="Arial" panose="020B0604020202020204" pitchFamily="34" charset="0"/>
            </a:endParaRPr>
          </a:p>
        </p:txBody>
      </p:sp>
      <p:sp>
        <p:nvSpPr>
          <p:cNvPr id="31" name="文本占位符 30">
            <a:extLst>
              <a:ext uri="{FF2B5EF4-FFF2-40B4-BE49-F238E27FC236}">
                <a16:creationId xmlns:a16="http://schemas.microsoft.com/office/drawing/2014/main" id="{8AB07733-620E-D6EB-FD6E-F80F2EFC8D4D}"/>
              </a:ext>
            </a:extLst>
          </p:cNvPr>
          <p:cNvSpPr>
            <a:spLocks noGrp="1"/>
          </p:cNvSpPr>
          <p:nvPr>
            <p:ph type="body" sz="quarter" idx="11" hasCustomPrompt="1"/>
          </p:nvPr>
        </p:nvSpPr>
        <p:spPr>
          <a:xfrm>
            <a:off x="768774" y="168420"/>
            <a:ext cx="6862112" cy="424767"/>
          </a:xfrm>
          <a:prstGeom prst="rect">
            <a:avLst/>
          </a:prstGeom>
        </p:spPr>
        <p:txBody>
          <a:bodyPr/>
          <a:lstStyle>
            <a:lvl1pPr marL="0" indent="0">
              <a:buNone/>
              <a:defRPr sz="2400">
                <a:latin typeface="Times New Roman" panose="02020603050405020304" pitchFamily="18" charset="0"/>
                <a:ea typeface="SimHei" panose="02010609060101010101" pitchFamily="49" charset="-122"/>
                <a:cs typeface="Times New Roman" panose="02020603050405020304" pitchFamily="18" charset="0"/>
              </a:defRPr>
            </a:lvl1pPr>
          </a:lstStyle>
          <a:p>
            <a:pPr lvl="0"/>
            <a:r>
              <a:rPr kumimoji="1" lang="en-US" altLang="zh-CN" dirty="0"/>
              <a:t>Solution</a:t>
            </a:r>
            <a:r>
              <a:rPr kumimoji="1" lang="zh-CN" altLang="en-US" dirty="0"/>
              <a:t>｜</a:t>
            </a:r>
          </a:p>
        </p:txBody>
      </p:sp>
    </p:spTree>
    <p:extLst>
      <p:ext uri="{BB962C8B-B14F-4D97-AF65-F5344CB8AC3E}">
        <p14:creationId xmlns:p14="http://schemas.microsoft.com/office/powerpoint/2010/main" val="90638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Experiments">
    <p:spTree>
      <p:nvGrpSpPr>
        <p:cNvPr id="1" name=""/>
        <p:cNvGrpSpPr/>
        <p:nvPr/>
      </p:nvGrpSpPr>
      <p:grpSpPr>
        <a:xfrm>
          <a:off x="0" y="0"/>
          <a:ext cx="0" cy="0"/>
          <a:chOff x="0" y="0"/>
          <a:chExt cx="0" cy="0"/>
        </a:xfrm>
      </p:grpSpPr>
      <p:sp>
        <p:nvSpPr>
          <p:cNvPr id="19" name="燕尾形 5">
            <a:extLst>
              <a:ext uri="{FF2B5EF4-FFF2-40B4-BE49-F238E27FC236}">
                <a16:creationId xmlns:a16="http://schemas.microsoft.com/office/drawing/2014/main" id="{878A37C6-F08C-BC62-2BFF-796F94F4A8C9}"/>
              </a:ext>
            </a:extLst>
          </p:cNvPr>
          <p:cNvSpPr/>
          <p:nvPr/>
        </p:nvSpPr>
        <p:spPr>
          <a:xfrm>
            <a:off x="10311336" y="161187"/>
            <a:ext cx="946296" cy="432000"/>
          </a:xfrm>
          <a:prstGeom prst="chevron">
            <a:avLst>
              <a:gd name="adj" fmla="val 34713"/>
            </a:avLst>
          </a:prstGeom>
          <a:solidFill>
            <a:srgbClr val="FFDC9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altLang="zh-CN" sz="1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Analysis</a:t>
            </a:r>
            <a:endParaRPr lang="zh-CN" altLang="en-US" sz="1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文本框 21">
            <a:extLst>
              <a:ext uri="{FF2B5EF4-FFF2-40B4-BE49-F238E27FC236}">
                <a16:creationId xmlns:a16="http://schemas.microsoft.com/office/drawing/2014/main" id="{0AFF4540-A4DA-17E3-45D7-18E3ACAF877F}"/>
              </a:ext>
            </a:extLst>
          </p:cNvPr>
          <p:cNvSpPr txBox="1"/>
          <p:nvPr userDrawn="1"/>
        </p:nvSpPr>
        <p:spPr>
          <a:xfrm>
            <a:off x="208604" y="209878"/>
            <a:ext cx="423804" cy="325833"/>
          </a:xfrm>
          <a:prstGeom prst="rect">
            <a:avLst/>
          </a:prstGeom>
          <a:noFill/>
          <a:ln w="117475">
            <a:noFill/>
          </a:ln>
        </p:spPr>
        <p:txBody>
          <a:bodyPr wrap="none" rtlCol="0">
            <a:prstTxWarp prst="textPlain">
              <a:avLst/>
            </a:prstTxWarp>
            <a:spAutoFit/>
          </a:bodyPr>
          <a:lstStyle/>
          <a:p>
            <a:r>
              <a:rPr lang="en-US" altLang="zh-CN" spc="100" dirty="0">
                <a:solidFill>
                  <a:srgbClr val="2D70BA"/>
                </a:solidFill>
                <a:latin typeface="Impact" panose="020B0806030902050204" pitchFamily="34" charset="0"/>
                <a:cs typeface="Arial" panose="020B0604020202020204" pitchFamily="34" charset="0"/>
              </a:rPr>
              <a:t>/04</a:t>
            </a:r>
            <a:endParaRPr lang="zh-CN" altLang="en-US" spc="100" dirty="0">
              <a:solidFill>
                <a:srgbClr val="2D70BA"/>
              </a:solidFill>
              <a:latin typeface="Impact" panose="020B0806030902050204" pitchFamily="34" charset="0"/>
              <a:cs typeface="Arial" panose="020B0604020202020204" pitchFamily="34" charset="0"/>
            </a:endParaRPr>
          </a:p>
        </p:txBody>
      </p:sp>
      <p:sp>
        <p:nvSpPr>
          <p:cNvPr id="31" name="文本占位符 30">
            <a:extLst>
              <a:ext uri="{FF2B5EF4-FFF2-40B4-BE49-F238E27FC236}">
                <a16:creationId xmlns:a16="http://schemas.microsoft.com/office/drawing/2014/main" id="{8AB07733-620E-D6EB-FD6E-F80F2EFC8D4D}"/>
              </a:ext>
            </a:extLst>
          </p:cNvPr>
          <p:cNvSpPr>
            <a:spLocks noGrp="1"/>
          </p:cNvSpPr>
          <p:nvPr>
            <p:ph type="body" sz="quarter" idx="11" hasCustomPrompt="1"/>
          </p:nvPr>
        </p:nvSpPr>
        <p:spPr>
          <a:xfrm>
            <a:off x="768774" y="168420"/>
            <a:ext cx="6862112" cy="424767"/>
          </a:xfrm>
          <a:prstGeom prst="rect">
            <a:avLst/>
          </a:prstGeom>
        </p:spPr>
        <p:txBody>
          <a:bodyPr/>
          <a:lstStyle>
            <a:lvl1pPr marL="0" indent="0">
              <a:buNone/>
              <a:defRPr sz="2400">
                <a:latin typeface="Times New Roman" panose="02020603050405020304" pitchFamily="18" charset="0"/>
                <a:ea typeface="SimHei" panose="02010609060101010101" pitchFamily="49" charset="-122"/>
                <a:cs typeface="Times New Roman" panose="02020603050405020304" pitchFamily="18" charset="0"/>
              </a:defRPr>
            </a:lvl1pPr>
          </a:lstStyle>
          <a:p>
            <a:pPr lvl="0"/>
            <a:r>
              <a:rPr kumimoji="1" lang="en-US" altLang="zh-CN" dirty="0"/>
              <a:t>Experiments</a:t>
            </a:r>
            <a:r>
              <a:rPr kumimoji="1" lang="zh-CN" altLang="en-US" dirty="0"/>
              <a:t>｜</a:t>
            </a:r>
          </a:p>
        </p:txBody>
      </p:sp>
    </p:spTree>
    <p:extLst>
      <p:ext uri="{BB962C8B-B14F-4D97-AF65-F5344CB8AC3E}">
        <p14:creationId xmlns:p14="http://schemas.microsoft.com/office/powerpoint/2010/main" val="240474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FutureWork">
    <p:spTree>
      <p:nvGrpSpPr>
        <p:cNvPr id="1" name=""/>
        <p:cNvGrpSpPr/>
        <p:nvPr/>
      </p:nvGrpSpPr>
      <p:grpSpPr>
        <a:xfrm>
          <a:off x="0" y="0"/>
          <a:ext cx="0" cy="0"/>
          <a:chOff x="0" y="0"/>
          <a:chExt cx="0" cy="0"/>
        </a:xfrm>
      </p:grpSpPr>
      <p:sp>
        <p:nvSpPr>
          <p:cNvPr id="20" name="燕尾形 5">
            <a:extLst>
              <a:ext uri="{FF2B5EF4-FFF2-40B4-BE49-F238E27FC236}">
                <a16:creationId xmlns:a16="http://schemas.microsoft.com/office/drawing/2014/main" id="{EE5F2CD7-42C4-C681-39B2-99E5F6846A6D}"/>
              </a:ext>
            </a:extLst>
          </p:cNvPr>
          <p:cNvSpPr/>
          <p:nvPr/>
        </p:nvSpPr>
        <p:spPr>
          <a:xfrm>
            <a:off x="11151686" y="161187"/>
            <a:ext cx="946296" cy="432000"/>
          </a:xfrm>
          <a:prstGeom prst="chevron">
            <a:avLst>
              <a:gd name="adj" fmla="val 34713"/>
            </a:avLst>
          </a:prstGeom>
          <a:solidFill>
            <a:srgbClr val="FFDC9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altLang="zh-CN" sz="1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Results</a:t>
            </a:r>
            <a:endParaRPr lang="zh-CN" altLang="en-US" sz="1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文本框 21">
            <a:extLst>
              <a:ext uri="{FF2B5EF4-FFF2-40B4-BE49-F238E27FC236}">
                <a16:creationId xmlns:a16="http://schemas.microsoft.com/office/drawing/2014/main" id="{0AFF4540-A4DA-17E3-45D7-18E3ACAF877F}"/>
              </a:ext>
            </a:extLst>
          </p:cNvPr>
          <p:cNvSpPr txBox="1"/>
          <p:nvPr userDrawn="1"/>
        </p:nvSpPr>
        <p:spPr>
          <a:xfrm>
            <a:off x="208604" y="209878"/>
            <a:ext cx="423804" cy="325833"/>
          </a:xfrm>
          <a:prstGeom prst="rect">
            <a:avLst/>
          </a:prstGeom>
          <a:noFill/>
          <a:ln w="117475">
            <a:noFill/>
          </a:ln>
        </p:spPr>
        <p:txBody>
          <a:bodyPr wrap="none" rtlCol="0">
            <a:prstTxWarp prst="textPlain">
              <a:avLst/>
            </a:prstTxWarp>
            <a:spAutoFit/>
          </a:bodyPr>
          <a:lstStyle/>
          <a:p>
            <a:r>
              <a:rPr lang="en-US" altLang="zh-CN" spc="100" dirty="0">
                <a:solidFill>
                  <a:srgbClr val="2D70BA"/>
                </a:solidFill>
                <a:latin typeface="Impact" panose="020B0806030902050204" pitchFamily="34" charset="0"/>
                <a:cs typeface="Arial" panose="020B0604020202020204" pitchFamily="34" charset="0"/>
              </a:rPr>
              <a:t>/05</a:t>
            </a:r>
            <a:endParaRPr lang="zh-CN" altLang="en-US" spc="100" dirty="0">
              <a:solidFill>
                <a:srgbClr val="2D70BA"/>
              </a:solidFill>
              <a:latin typeface="Impact" panose="020B0806030902050204" pitchFamily="34" charset="0"/>
              <a:cs typeface="Arial" panose="020B0604020202020204" pitchFamily="34" charset="0"/>
            </a:endParaRPr>
          </a:p>
        </p:txBody>
      </p:sp>
      <p:sp>
        <p:nvSpPr>
          <p:cNvPr id="31" name="文本占位符 30">
            <a:extLst>
              <a:ext uri="{FF2B5EF4-FFF2-40B4-BE49-F238E27FC236}">
                <a16:creationId xmlns:a16="http://schemas.microsoft.com/office/drawing/2014/main" id="{8AB07733-620E-D6EB-FD6E-F80F2EFC8D4D}"/>
              </a:ext>
            </a:extLst>
          </p:cNvPr>
          <p:cNvSpPr>
            <a:spLocks noGrp="1"/>
          </p:cNvSpPr>
          <p:nvPr>
            <p:ph type="body" sz="quarter" idx="11" hasCustomPrompt="1"/>
          </p:nvPr>
        </p:nvSpPr>
        <p:spPr>
          <a:xfrm>
            <a:off x="768774" y="168420"/>
            <a:ext cx="6862112" cy="424767"/>
          </a:xfrm>
          <a:prstGeom prst="rect">
            <a:avLst/>
          </a:prstGeom>
        </p:spPr>
        <p:txBody>
          <a:bodyPr/>
          <a:lstStyle>
            <a:lvl1pPr marL="0" indent="0">
              <a:buNone/>
              <a:defRPr sz="2400">
                <a:latin typeface="Times New Roman" panose="02020603050405020304" pitchFamily="18" charset="0"/>
                <a:ea typeface="SimHei" panose="02010609060101010101" pitchFamily="49" charset="-122"/>
                <a:cs typeface="Times New Roman" panose="02020603050405020304" pitchFamily="18" charset="0"/>
              </a:defRPr>
            </a:lvl1pPr>
          </a:lstStyle>
          <a:p>
            <a:pPr lvl="0"/>
            <a:r>
              <a:rPr kumimoji="1" lang="en-US" altLang="zh-CN" dirty="0"/>
              <a:t>Future Work</a:t>
            </a:r>
            <a:r>
              <a:rPr kumimoji="1" lang="zh-CN" altLang="en-US" dirty="0"/>
              <a:t>｜</a:t>
            </a:r>
          </a:p>
        </p:txBody>
      </p:sp>
    </p:spTree>
    <p:extLst>
      <p:ext uri="{BB962C8B-B14F-4D97-AF65-F5344CB8AC3E}">
        <p14:creationId xmlns:p14="http://schemas.microsoft.com/office/powerpoint/2010/main" val="6305563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heme" Target="../theme/theme3.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C36EAA43-EB63-C113-E8C2-397BD7A8EB99}"/>
              </a:ext>
            </a:extLst>
          </p:cNvPr>
          <p:cNvSpPr/>
          <p:nvPr userDrawn="1"/>
        </p:nvSpPr>
        <p:spPr>
          <a:xfrm>
            <a:off x="0" y="5761111"/>
            <a:ext cx="12192000" cy="10968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4" name="直线连接符 13">
            <a:extLst>
              <a:ext uri="{FF2B5EF4-FFF2-40B4-BE49-F238E27FC236}">
                <a16:creationId xmlns:a16="http://schemas.microsoft.com/office/drawing/2014/main" id="{9B774344-3483-B7A9-C783-BB2106DD9948}"/>
              </a:ext>
            </a:extLst>
          </p:cNvPr>
          <p:cNvCxnSpPr>
            <a:cxnSpLocks/>
          </p:cNvCxnSpPr>
          <p:nvPr userDrawn="1"/>
        </p:nvCxnSpPr>
        <p:spPr>
          <a:xfrm>
            <a:off x="9196170" y="6069856"/>
            <a:ext cx="0" cy="54000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图片 1" descr="图片包含 户外, 自然, 水, 日落&#10;&#10;描述已自动生成">
            <a:extLst>
              <a:ext uri="{FF2B5EF4-FFF2-40B4-BE49-F238E27FC236}">
                <a16:creationId xmlns:a16="http://schemas.microsoft.com/office/drawing/2014/main" id="{54683769-C4B3-C3E6-413E-E099F0DDE24E}"/>
              </a:ext>
            </a:extLst>
          </p:cNvPr>
          <p:cNvPicPr>
            <a:picLocks noChangeAspect="1"/>
          </p:cNvPicPr>
          <p:nvPr userDrawn="1"/>
        </p:nvPicPr>
        <p:blipFill rotWithShape="1">
          <a:blip r:embed="rId5">
            <a:extLst>
              <a:ext uri="{28A0092B-C50C-407E-A947-70E740481C1C}">
                <a14:useLocalDpi xmlns:a14="http://schemas.microsoft.com/office/drawing/2010/main"/>
              </a:ext>
            </a:extLst>
          </a:blip>
          <a:srcRect/>
          <a:stretch/>
        </p:blipFill>
        <p:spPr>
          <a:xfrm flipH="1">
            <a:off x="-2" y="0"/>
            <a:ext cx="12192001" cy="5761111"/>
          </a:xfrm>
          <a:prstGeom prst="rect">
            <a:avLst/>
          </a:prstGeom>
        </p:spPr>
      </p:pic>
    </p:spTree>
    <p:extLst>
      <p:ext uri="{BB962C8B-B14F-4D97-AF65-F5344CB8AC3E}">
        <p14:creationId xmlns:p14="http://schemas.microsoft.com/office/powerpoint/2010/main" val="4278483235"/>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79"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6083844"/>
      </p:ext>
    </p:extLst>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12">
            <a:extLst>
              <a:ext uri="{FF2B5EF4-FFF2-40B4-BE49-F238E27FC236}">
                <a16:creationId xmlns:a16="http://schemas.microsoft.com/office/drawing/2014/main" id="{AC944C2F-C6E4-B0E6-2AE2-6A8161D39AC3}"/>
              </a:ext>
            </a:extLst>
          </p:cNvPr>
          <p:cNvSpPr txBox="1"/>
          <p:nvPr userDrawn="1"/>
        </p:nvSpPr>
        <p:spPr>
          <a:xfrm>
            <a:off x="3528060" y="6592026"/>
            <a:ext cx="7375062" cy="261610"/>
          </a:xfrm>
          <a:prstGeom prst="rect">
            <a:avLst/>
          </a:prstGeom>
          <a:solidFill>
            <a:schemeClr val="accent5">
              <a:lumMod val="75000"/>
            </a:schemeClr>
          </a:solid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100" b="0" dirty="0" err="1">
                <a:solidFill>
                  <a:schemeClr val="accent5">
                    <a:lumMod val="20000"/>
                    <a:lumOff val="80000"/>
                  </a:schemeClr>
                </a:solidFill>
                <a:latin typeface="Times New Roman" panose="02020603050405020304" pitchFamily="18" charset="0"/>
                <a:ea typeface="SimHei" panose="02010609060101010101" pitchFamily="49" charset="-122"/>
                <a:cs typeface="Times New Roman" panose="02020603050405020304" pitchFamily="18" charset="0"/>
              </a:rPr>
              <a:t>NexusAD</a:t>
            </a:r>
            <a:r>
              <a:rPr lang="en-US" altLang="zh-CN" sz="1100" b="0" dirty="0">
                <a:solidFill>
                  <a:schemeClr val="accent5">
                    <a:lumMod val="20000"/>
                    <a:lumOff val="80000"/>
                  </a:schemeClr>
                </a:solidFill>
                <a:latin typeface="Times New Roman" panose="02020603050405020304" pitchFamily="18" charset="0"/>
                <a:ea typeface="SimHei" panose="02010609060101010101" pitchFamily="49" charset="-122"/>
                <a:cs typeface="Times New Roman" panose="02020603050405020304" pitchFamily="18" charset="0"/>
              </a:rPr>
              <a:t>: Exploring the Nexus for Multimodal Perception and Comprehension of Corner Cases in Autonomous Driving</a:t>
            </a:r>
            <a:endParaRPr lang="zh-CN" altLang="en-US" sz="1100" b="0" dirty="0">
              <a:solidFill>
                <a:schemeClr val="accent5">
                  <a:lumMod val="20000"/>
                  <a:lumOff val="80000"/>
                </a:schemeClr>
              </a:solidFill>
              <a:latin typeface="Times New Roman" panose="02020603050405020304" pitchFamily="18" charset="0"/>
              <a:ea typeface="SimHei" panose="02010609060101010101" pitchFamily="49" charset="-122"/>
              <a:cs typeface="Times New Roman" panose="02020603050405020304" pitchFamily="18" charset="0"/>
            </a:endParaRPr>
          </a:p>
        </p:txBody>
      </p:sp>
      <p:sp>
        <p:nvSpPr>
          <p:cNvPr id="8" name="TextBox 13">
            <a:extLst>
              <a:ext uri="{FF2B5EF4-FFF2-40B4-BE49-F238E27FC236}">
                <a16:creationId xmlns:a16="http://schemas.microsoft.com/office/drawing/2014/main" id="{08D69343-5C2D-53CE-37E6-564402BB241B}"/>
              </a:ext>
            </a:extLst>
          </p:cNvPr>
          <p:cNvSpPr txBox="1"/>
          <p:nvPr userDrawn="1"/>
        </p:nvSpPr>
        <p:spPr>
          <a:xfrm>
            <a:off x="-1" y="6592026"/>
            <a:ext cx="3530371" cy="261610"/>
          </a:xfrm>
          <a:prstGeom prst="rect">
            <a:avLst/>
          </a:prstGeom>
          <a:solidFill>
            <a:schemeClr val="accent1">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schemeClr val="accent1">
                    <a:lumMod val="40000"/>
                    <a:lumOff val="60000"/>
                  </a:schemeClr>
                </a:solidFill>
                <a:effectLst/>
                <a:uLnTx/>
                <a:uFillTx/>
                <a:latin typeface="Times New Roman" panose="02020603050405020304" pitchFamily="18" charset="0"/>
                <a:ea typeface="SimSun" panose="02010600030101010101" pitchFamily="2" charset="-122"/>
                <a:cs typeface="Times New Roman" panose="02020603050405020304" pitchFamily="18" charset="0"/>
              </a:rPr>
              <a:t>CQUPT | Trustworthy Visual Intelligence Group</a:t>
            </a:r>
          </a:p>
        </p:txBody>
      </p:sp>
      <p:sp>
        <p:nvSpPr>
          <p:cNvPr id="9" name="TextBox 11">
            <a:extLst>
              <a:ext uri="{FF2B5EF4-FFF2-40B4-BE49-F238E27FC236}">
                <a16:creationId xmlns:a16="http://schemas.microsoft.com/office/drawing/2014/main" id="{A655A2DE-AF9E-AE60-A555-84138C6DCBB2}"/>
              </a:ext>
            </a:extLst>
          </p:cNvPr>
          <p:cNvSpPr txBox="1"/>
          <p:nvPr userDrawn="1"/>
        </p:nvSpPr>
        <p:spPr>
          <a:xfrm>
            <a:off x="10898292" y="6592026"/>
            <a:ext cx="1293707" cy="276999"/>
          </a:xfrm>
          <a:prstGeom prst="rect">
            <a:avLst/>
          </a:prstGeom>
          <a:solidFill>
            <a:schemeClr val="accent5">
              <a:lumMod val="50000"/>
            </a:schemeClr>
          </a:solidFill>
        </p:spPr>
        <p:txBody>
          <a:bodyPr wrap="square" rtlCol="0">
            <a:spAutoFit/>
          </a:bodyPr>
          <a:lstStyle/>
          <a:p>
            <a:pPr algn="ctr"/>
            <a:fld id="{C603BFBC-EF15-48A5-8249-0FEAC4BE5DBB}" type="slidenum">
              <a:rPr lang="en-US" sz="1200" smtClean="0">
                <a:solidFill>
                  <a:srgbClr val="FFDC95"/>
                </a:solidFill>
                <a:latin typeface="Calibri" panose="020F0502020204030204" pitchFamily="34" charset="0"/>
                <a:cs typeface="Calibri" panose="020F0502020204030204" pitchFamily="34" charset="0"/>
              </a:rPr>
              <a:t>‹#›</a:t>
            </a:fld>
            <a:r>
              <a:rPr lang="zh-CN" altLang="en-US" sz="1200" dirty="0">
                <a:solidFill>
                  <a:schemeClr val="bg1"/>
                </a:solidFill>
                <a:latin typeface="Calibri" panose="020F0502020204030204" pitchFamily="34" charset="0"/>
                <a:cs typeface="Calibri" panose="020F0502020204030204" pitchFamily="34" charset="0"/>
              </a:rPr>
              <a:t> </a:t>
            </a:r>
            <a:r>
              <a:rPr lang="en-US" altLang="zh-CN" sz="1200" dirty="0">
                <a:solidFill>
                  <a:schemeClr val="accent5">
                    <a:lumMod val="60000"/>
                    <a:lumOff val="40000"/>
                  </a:schemeClr>
                </a:solidFill>
                <a:latin typeface="Calibri" panose="020F0502020204030204" pitchFamily="34" charset="0"/>
                <a:cs typeface="Calibri" panose="020F0502020204030204" pitchFamily="34" charset="0"/>
              </a:rPr>
              <a:t>/</a:t>
            </a:r>
            <a:r>
              <a:rPr lang="zh-CN" altLang="en-US" sz="1200" dirty="0">
                <a:solidFill>
                  <a:schemeClr val="accent5">
                    <a:lumMod val="60000"/>
                    <a:lumOff val="40000"/>
                  </a:schemeClr>
                </a:solidFill>
                <a:latin typeface="Calibri" panose="020F0502020204030204" pitchFamily="34" charset="0"/>
                <a:cs typeface="Calibri" panose="020F0502020204030204" pitchFamily="34" charset="0"/>
              </a:rPr>
              <a:t> </a:t>
            </a:r>
            <a:r>
              <a:rPr lang="en-US" altLang="zh-CN" sz="1200" dirty="0">
                <a:solidFill>
                  <a:schemeClr val="accent5">
                    <a:lumMod val="60000"/>
                    <a:lumOff val="40000"/>
                  </a:schemeClr>
                </a:solidFill>
                <a:latin typeface="Calibri" panose="020F0502020204030204" pitchFamily="34" charset="0"/>
                <a:cs typeface="Calibri" panose="020F0502020204030204" pitchFamily="34" charset="0"/>
              </a:rPr>
              <a:t>10</a:t>
            </a:r>
            <a:endParaRPr lang="en-US" sz="1200" dirty="0">
              <a:solidFill>
                <a:schemeClr val="accent5">
                  <a:lumMod val="60000"/>
                  <a:lumOff val="40000"/>
                </a:schemeClr>
              </a:solidFill>
              <a:latin typeface="Calibri" panose="020F0502020204030204" pitchFamily="34" charset="0"/>
              <a:cs typeface="Calibri" panose="020F0502020204030204" pitchFamily="34" charset="0"/>
            </a:endParaRPr>
          </a:p>
        </p:txBody>
      </p:sp>
      <p:sp>
        <p:nvSpPr>
          <p:cNvPr id="10" name="燕尾形 3">
            <a:extLst>
              <a:ext uri="{FF2B5EF4-FFF2-40B4-BE49-F238E27FC236}">
                <a16:creationId xmlns:a16="http://schemas.microsoft.com/office/drawing/2014/main" id="{ECAE80AC-D1FC-EF66-33D8-869533952F74}"/>
              </a:ext>
            </a:extLst>
          </p:cNvPr>
          <p:cNvSpPr/>
          <p:nvPr userDrawn="1"/>
        </p:nvSpPr>
        <p:spPr>
          <a:xfrm>
            <a:off x="8630638" y="161187"/>
            <a:ext cx="946296" cy="432000"/>
          </a:xfrm>
          <a:prstGeom prst="chevron">
            <a:avLst>
              <a:gd name="adj" fmla="val 3471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lvl="0" algn="ctr"/>
            <a:r>
              <a:rPr kumimoji="1" lang="en-US" altLang="zh-CN" sz="1000"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Challenges</a:t>
            </a:r>
            <a:endParaRPr lang="zh-CN" altLang="en-US" sz="1000" b="0" dirty="0">
              <a:solidFill>
                <a:schemeClr val="tx1">
                  <a:lumMod val="75000"/>
                  <a:lumOff val="25000"/>
                </a:schemeClr>
              </a:solidFill>
              <a:latin typeface="Calisto MT" panose="02040603050505030304" pitchFamily="18" charset="0"/>
              <a:ea typeface="华文新魏" panose="02010800040101010101" pitchFamily="2" charset="-122"/>
            </a:endParaRPr>
          </a:p>
        </p:txBody>
      </p:sp>
      <p:sp>
        <p:nvSpPr>
          <p:cNvPr id="11" name="燕尾形 4">
            <a:extLst>
              <a:ext uri="{FF2B5EF4-FFF2-40B4-BE49-F238E27FC236}">
                <a16:creationId xmlns:a16="http://schemas.microsoft.com/office/drawing/2014/main" id="{09821C19-7DB7-8003-0B3C-80D118CCD692}"/>
              </a:ext>
            </a:extLst>
          </p:cNvPr>
          <p:cNvSpPr/>
          <p:nvPr userDrawn="1"/>
        </p:nvSpPr>
        <p:spPr>
          <a:xfrm>
            <a:off x="9470987" y="161187"/>
            <a:ext cx="946296" cy="432000"/>
          </a:xfrm>
          <a:prstGeom prst="chevron">
            <a:avLst>
              <a:gd name="adj" fmla="val 3471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000" b="0" dirty="0">
                <a:solidFill>
                  <a:schemeClr val="tx1">
                    <a:lumMod val="75000"/>
                    <a:lumOff val="25000"/>
                  </a:schemeClr>
                </a:solidFill>
                <a:latin typeface="Calisto MT" panose="02040603050505030304" pitchFamily="18" charset="0"/>
                <a:ea typeface="华文新魏" panose="02010800040101010101" pitchFamily="2" charset="-122"/>
              </a:rPr>
              <a:t>Method</a:t>
            </a:r>
            <a:endParaRPr lang="zh-CN" altLang="en-US" sz="1000" b="0" dirty="0">
              <a:solidFill>
                <a:schemeClr val="tx1">
                  <a:lumMod val="75000"/>
                  <a:lumOff val="25000"/>
                </a:schemeClr>
              </a:solidFill>
              <a:latin typeface="Calisto MT" panose="02040603050505030304" pitchFamily="18" charset="0"/>
              <a:ea typeface="华文新魏" panose="02010800040101010101" pitchFamily="2" charset="-122"/>
            </a:endParaRPr>
          </a:p>
        </p:txBody>
      </p:sp>
      <p:sp>
        <p:nvSpPr>
          <p:cNvPr id="12" name="燕尾形 5">
            <a:extLst>
              <a:ext uri="{FF2B5EF4-FFF2-40B4-BE49-F238E27FC236}">
                <a16:creationId xmlns:a16="http://schemas.microsoft.com/office/drawing/2014/main" id="{C49F7E3A-C674-D641-1ACC-5E887942F3AC}"/>
              </a:ext>
            </a:extLst>
          </p:cNvPr>
          <p:cNvSpPr/>
          <p:nvPr userDrawn="1"/>
        </p:nvSpPr>
        <p:spPr>
          <a:xfrm>
            <a:off x="10311336" y="161187"/>
            <a:ext cx="946296" cy="432000"/>
          </a:xfrm>
          <a:prstGeom prst="chevron">
            <a:avLst>
              <a:gd name="adj" fmla="val 3471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000" b="0" dirty="0">
                <a:solidFill>
                  <a:schemeClr val="tx1">
                    <a:lumMod val="75000"/>
                    <a:lumOff val="25000"/>
                  </a:schemeClr>
                </a:solidFill>
                <a:latin typeface="Calisto MT" panose="02040603050505030304" pitchFamily="18" charset="0"/>
                <a:ea typeface="华文新魏" panose="02010800040101010101" pitchFamily="2" charset="-122"/>
              </a:rPr>
              <a:t>Analysis</a:t>
            </a:r>
            <a:endParaRPr lang="zh-CN" altLang="en-US" sz="1000" b="0" dirty="0">
              <a:solidFill>
                <a:schemeClr val="tx1">
                  <a:lumMod val="75000"/>
                  <a:lumOff val="25000"/>
                </a:schemeClr>
              </a:solidFill>
              <a:latin typeface="Calisto MT" panose="02040603050505030304" pitchFamily="18" charset="0"/>
              <a:ea typeface="华文新魏" panose="02010800040101010101" pitchFamily="2" charset="-122"/>
            </a:endParaRPr>
          </a:p>
        </p:txBody>
      </p:sp>
      <p:sp>
        <p:nvSpPr>
          <p:cNvPr id="13" name="燕尾形 5">
            <a:extLst>
              <a:ext uri="{FF2B5EF4-FFF2-40B4-BE49-F238E27FC236}">
                <a16:creationId xmlns:a16="http://schemas.microsoft.com/office/drawing/2014/main" id="{4946062E-4420-B0B6-091A-5170135EC426}"/>
              </a:ext>
            </a:extLst>
          </p:cNvPr>
          <p:cNvSpPr/>
          <p:nvPr userDrawn="1"/>
        </p:nvSpPr>
        <p:spPr>
          <a:xfrm>
            <a:off x="11151686" y="161187"/>
            <a:ext cx="946296" cy="432000"/>
          </a:xfrm>
          <a:prstGeom prst="chevron">
            <a:avLst>
              <a:gd name="adj" fmla="val 3471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000" b="0" dirty="0">
                <a:solidFill>
                  <a:schemeClr val="tx1">
                    <a:lumMod val="75000"/>
                    <a:lumOff val="25000"/>
                  </a:schemeClr>
                </a:solidFill>
                <a:latin typeface="Calisto MT" panose="02040603050505030304" pitchFamily="18" charset="0"/>
                <a:ea typeface="华文新魏" panose="02010800040101010101" pitchFamily="2" charset="-122"/>
              </a:rPr>
              <a:t>Results</a:t>
            </a:r>
            <a:endParaRPr lang="zh-CN" altLang="en-US" sz="1000" b="0" dirty="0">
              <a:solidFill>
                <a:schemeClr val="tx1">
                  <a:lumMod val="75000"/>
                  <a:lumOff val="25000"/>
                </a:schemeClr>
              </a:solidFill>
              <a:latin typeface="Calisto MT" panose="02040603050505030304" pitchFamily="18" charset="0"/>
              <a:ea typeface="华文新魏" panose="02010800040101010101" pitchFamily="2" charset="-122"/>
            </a:endParaRPr>
          </a:p>
        </p:txBody>
      </p:sp>
      <p:cxnSp>
        <p:nvCxnSpPr>
          <p:cNvPr id="14" name="直接连接符 4">
            <a:extLst>
              <a:ext uri="{FF2B5EF4-FFF2-40B4-BE49-F238E27FC236}">
                <a16:creationId xmlns:a16="http://schemas.microsoft.com/office/drawing/2014/main" id="{A5A7812B-41EE-2FDB-66EC-9EF5ABB49B60}"/>
              </a:ext>
            </a:extLst>
          </p:cNvPr>
          <p:cNvCxnSpPr/>
          <p:nvPr userDrawn="1"/>
        </p:nvCxnSpPr>
        <p:spPr>
          <a:xfrm>
            <a:off x="208604" y="733250"/>
            <a:ext cx="10362979" cy="0"/>
          </a:xfrm>
          <a:prstGeom prst="line">
            <a:avLst/>
          </a:prstGeom>
          <a:ln w="28575">
            <a:solidFill>
              <a:schemeClr val="accent1"/>
            </a:solidFill>
          </a:ln>
          <a:effectLst/>
        </p:spPr>
        <p:style>
          <a:lnRef idx="1">
            <a:schemeClr val="accent1"/>
          </a:lnRef>
          <a:fillRef idx="0">
            <a:schemeClr val="accent1"/>
          </a:fillRef>
          <a:effectRef idx="0">
            <a:schemeClr val="accent1"/>
          </a:effectRef>
          <a:fontRef idx="minor">
            <a:schemeClr val="tx1"/>
          </a:fontRef>
        </p:style>
      </p:cxnSp>
      <p:sp>
        <p:nvSpPr>
          <p:cNvPr id="15" name="燕尾形 3">
            <a:extLst>
              <a:ext uri="{FF2B5EF4-FFF2-40B4-BE49-F238E27FC236}">
                <a16:creationId xmlns:a16="http://schemas.microsoft.com/office/drawing/2014/main" id="{F47D5E20-F059-6CBD-EFE9-1ECB9E3F57D8}"/>
              </a:ext>
            </a:extLst>
          </p:cNvPr>
          <p:cNvSpPr/>
          <p:nvPr userDrawn="1"/>
        </p:nvSpPr>
        <p:spPr>
          <a:xfrm>
            <a:off x="7790289" y="168420"/>
            <a:ext cx="946296" cy="432000"/>
          </a:xfrm>
          <a:prstGeom prst="chevron">
            <a:avLst>
              <a:gd name="adj" fmla="val 3471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lvl="0" algn="ctr"/>
            <a:r>
              <a:rPr kumimoji="1" lang="en-US" altLang="zh-CN" sz="1000"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rPr>
              <a:t>Introduction</a:t>
            </a:r>
            <a:endParaRPr kumimoji="1" lang="zh-CN" altLang="en-US" sz="1000" dirty="0">
              <a:solidFill>
                <a:schemeClr val="tx1">
                  <a:lumMod val="75000"/>
                  <a:lumOff val="25000"/>
                </a:schemeClr>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917619833"/>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openreview.net/profile?id=~Jiaxu_Leng2" TargetMode="External"/><Relationship Id="rId3" Type="http://schemas.openxmlformats.org/officeDocument/2006/relationships/hyperlink" Target="https://openreview.net/profile?id=~Mengjingcheng_Mo1" TargetMode="External"/><Relationship Id="rId7" Type="http://schemas.openxmlformats.org/officeDocument/2006/relationships/hyperlink" Target="https://openreview.net/profile?id=~Changjun_Gu1" TargetMode="External"/><Relationship Id="rId12"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openreview.net/profile?id=~Haosheng_Chen1" TargetMode="External"/><Relationship Id="rId11" Type="http://schemas.openxmlformats.org/officeDocument/2006/relationships/image" Target="../media/image3.svg"/><Relationship Id="rId5" Type="http://schemas.openxmlformats.org/officeDocument/2006/relationships/hyperlink" Target="https://openreview.net/profile?id=~Like_Wang1" TargetMode="External"/><Relationship Id="rId10" Type="http://schemas.openxmlformats.org/officeDocument/2006/relationships/image" Target="../media/image2.png"/><Relationship Id="rId4" Type="http://schemas.openxmlformats.org/officeDocument/2006/relationships/hyperlink" Target="https://openreview.net/profile?id=~Jingxin_Wang2" TargetMode="External"/><Relationship Id="rId9" Type="http://schemas.openxmlformats.org/officeDocument/2006/relationships/hyperlink" Target="https://openreview.net/profile?id=~Xinbo_Gao5"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1D3850B-933A-2D9D-6328-738E538678DC}"/>
              </a:ext>
            </a:extLst>
          </p:cNvPr>
          <p:cNvSpPr>
            <a:spLocks noGrp="1"/>
          </p:cNvSpPr>
          <p:nvPr>
            <p:ph type="body" sz="quarter" idx="10"/>
          </p:nvPr>
        </p:nvSpPr>
        <p:spPr>
          <a:xfrm>
            <a:off x="9346544" y="5958373"/>
            <a:ext cx="2845456" cy="385762"/>
          </a:xfrm>
        </p:spPr>
        <p:txBody>
          <a:bodyPr anchor="ctr"/>
          <a:lstStyle/>
          <a:p>
            <a:r>
              <a:rPr kumimoji="1" lang="en-US" altLang="zh-CN" sz="2000" b="1" dirty="0"/>
              <a:t>Workshop</a:t>
            </a:r>
            <a:r>
              <a:rPr kumimoji="1" lang="zh-CN" altLang="en-US" sz="2000" b="1" dirty="0"/>
              <a:t> </a:t>
            </a:r>
            <a:r>
              <a:rPr kumimoji="1" lang="en-US" altLang="zh-CN" sz="2000" b="1" dirty="0"/>
              <a:t>W-CODA</a:t>
            </a:r>
            <a:endParaRPr kumimoji="1" lang="zh-CN" altLang="en-US" sz="2000" b="1" dirty="0"/>
          </a:p>
        </p:txBody>
      </p:sp>
      <p:sp>
        <p:nvSpPr>
          <p:cNvPr id="3" name="标题 2">
            <a:extLst>
              <a:ext uri="{FF2B5EF4-FFF2-40B4-BE49-F238E27FC236}">
                <a16:creationId xmlns:a16="http://schemas.microsoft.com/office/drawing/2014/main" id="{D7366A20-6737-324F-24D0-4244F20CB8A2}"/>
              </a:ext>
            </a:extLst>
          </p:cNvPr>
          <p:cNvSpPr>
            <a:spLocks noGrp="1"/>
          </p:cNvSpPr>
          <p:nvPr>
            <p:ph type="title"/>
          </p:nvPr>
        </p:nvSpPr>
        <p:spPr>
          <a:xfrm>
            <a:off x="404970" y="1199385"/>
            <a:ext cx="11417070" cy="3558421"/>
          </a:xfrm>
        </p:spPr>
        <p:txBody>
          <a:bodyPr/>
          <a:lstStyle/>
          <a:p>
            <a:pPr>
              <a:spcBef>
                <a:spcPts val="1200"/>
              </a:spcBef>
              <a:spcAft>
                <a:spcPts val="1200"/>
              </a:spcAft>
            </a:pPr>
            <a:r>
              <a:rPr kumimoji="1" lang="en-US" altLang="zh-CN" sz="3600" b="1" dirty="0" err="1">
                <a:effectLst>
                  <a:outerShdw blurRad="101600" dist="25400" dir="5400000" algn="t" rotWithShape="0">
                    <a:schemeClr val="tx1">
                      <a:lumMod val="50000"/>
                      <a:lumOff val="50000"/>
                      <a:alpha val="65000"/>
                    </a:schemeClr>
                  </a:outerShdw>
                </a:effectLst>
                <a:latin typeface="Times New Roman" panose="02020603050405020304" pitchFamily="18" charset="0"/>
                <a:ea typeface="Microsoft YaHei" panose="020B0503020204020204" pitchFamily="34" charset="-122"/>
                <a:cs typeface="Times New Roman" panose="02020603050405020304" pitchFamily="18" charset="0"/>
              </a:rPr>
              <a:t>NexusAD</a:t>
            </a:r>
            <a:r>
              <a:rPr kumimoji="1" lang="en-US" altLang="zh-CN" sz="3600" b="1" dirty="0">
                <a:effectLst>
                  <a:outerShdw blurRad="101600" dist="25400" dir="5400000" algn="t" rotWithShape="0">
                    <a:schemeClr val="tx1">
                      <a:lumMod val="50000"/>
                      <a:lumOff val="50000"/>
                      <a:alpha val="65000"/>
                    </a:schemeClr>
                  </a:outerShdw>
                </a:effectLst>
                <a:latin typeface="Times New Roman" panose="02020603050405020304" pitchFamily="18" charset="0"/>
                <a:ea typeface="Microsoft YaHei" panose="020B0503020204020204" pitchFamily="34" charset="-122"/>
                <a:cs typeface="Times New Roman" panose="02020603050405020304" pitchFamily="18" charset="0"/>
              </a:rPr>
              <a:t>: Exploring the Nexus for </a:t>
            </a:r>
            <a:r>
              <a:rPr kumimoji="1" lang="en-US" altLang="zh-CN" sz="3600" b="1" dirty="0">
                <a:effectLst>
                  <a:outerShdw blurRad="101600" dist="25400" dir="5400000" algn="t" rotWithShape="0">
                    <a:schemeClr val="tx1">
                      <a:lumMod val="50000"/>
                      <a:lumOff val="50000"/>
                      <a:alpha val="65000"/>
                    </a:schemeClr>
                  </a:outerShdw>
                </a:effectLst>
                <a:ea typeface="Microsoft YaHei" panose="020B0503020204020204" pitchFamily="34" charset="-122"/>
              </a:rPr>
              <a:t>Multimodal Perception and Comprehension of Corner Cases in Autonomous Driving </a:t>
            </a:r>
            <a:br>
              <a:rPr kumimoji="1" lang="en-US" altLang="zh-CN" sz="4000" b="1" dirty="0">
                <a:effectLst>
                  <a:outerShdw blurRad="101600" dist="25400" dir="5400000" algn="t" rotWithShape="0">
                    <a:schemeClr val="tx1">
                      <a:lumMod val="50000"/>
                      <a:lumOff val="50000"/>
                      <a:alpha val="65000"/>
                    </a:schemeClr>
                  </a:outerShdw>
                </a:effectLst>
                <a:ea typeface="Microsoft YaHei" panose="020B0503020204020204" pitchFamily="34" charset="-122"/>
              </a:rPr>
            </a:br>
            <a:r>
              <a:rPr kumimoji="1" lang="en-US" altLang="zh-CN" sz="2400" b="1" dirty="0">
                <a:effectLst>
                  <a:outerShdw blurRad="101600" dist="25400" dir="5400000" algn="t" rotWithShape="0">
                    <a:schemeClr val="tx1">
                      <a:lumMod val="50000"/>
                      <a:lumOff val="50000"/>
                      <a:alpha val="65000"/>
                    </a:schemeClr>
                  </a:outerShdw>
                </a:effectLst>
                <a:ea typeface="Microsoft YaHei" panose="020B0503020204020204" pitchFamily="34" charset="-122"/>
              </a:rPr>
              <a:t>Track 1 | Corner Case Scene Understanding</a:t>
            </a:r>
            <a:br>
              <a:rPr kumimoji="1" lang="en-US" altLang="zh-CN" sz="4000" b="1" dirty="0">
                <a:effectLst>
                  <a:outerShdw blurRad="101600" dist="25400" dir="5400000" algn="t" rotWithShape="0">
                    <a:schemeClr val="tx1">
                      <a:lumMod val="50000"/>
                      <a:lumOff val="50000"/>
                      <a:alpha val="65000"/>
                    </a:schemeClr>
                  </a:outerShdw>
                </a:effectLst>
                <a:ea typeface="Microsoft YaHei" panose="020B0503020204020204" pitchFamily="34" charset="-122"/>
              </a:rPr>
            </a:br>
            <a:br>
              <a:rPr kumimoji="1" lang="en-US" altLang="zh-CN" sz="2400" b="1" dirty="0">
                <a:effectLst>
                  <a:outerShdw blurRad="101600" dist="25400" dir="5400000" algn="t" rotWithShape="0">
                    <a:schemeClr val="tx1">
                      <a:lumMod val="50000"/>
                      <a:lumOff val="50000"/>
                      <a:alpha val="65000"/>
                    </a:schemeClr>
                  </a:outerShdw>
                </a:effectLst>
                <a:latin typeface="Times New Roman" panose="02020603050405020304" pitchFamily="18" charset="0"/>
                <a:ea typeface="Microsoft YaHei" panose="020B0503020204020204" pitchFamily="34" charset="-122"/>
                <a:cs typeface="Times New Roman" panose="02020603050405020304" pitchFamily="18" charset="0"/>
              </a:rPr>
            </a:br>
            <a:r>
              <a:rPr kumimoji="1" lang="en-US" altLang="zh-CN" sz="2400" b="1" dirty="0">
                <a:effectLst>
                  <a:outerShdw blurRad="101600" dist="25400" dir="5400000" algn="t" rotWithShape="0">
                    <a:schemeClr val="tx1">
                      <a:lumMod val="50000"/>
                      <a:lumOff val="50000"/>
                      <a:alpha val="65000"/>
                    </a:schemeClr>
                  </a:outerShdw>
                </a:effectLst>
                <a:latin typeface="Times New Roman" panose="02020603050405020304" pitchFamily="18" charset="0"/>
                <a:ea typeface="Microsoft YaHei" panose="020B0503020204020204" pitchFamily="34" charset="-122"/>
                <a:cs typeface="Times New Roman" panose="02020603050405020304" pitchFamily="18" charset="0"/>
              </a:rPr>
              <a:t>Trustworthy Visual Intelligence Group</a:t>
            </a:r>
            <a:br>
              <a:rPr kumimoji="1" lang="en-US" altLang="zh-CN" sz="2400" b="1" dirty="0">
                <a:effectLst>
                  <a:outerShdw blurRad="101600" dist="25400" dir="5400000" algn="t" rotWithShape="0">
                    <a:schemeClr val="tx1">
                      <a:lumMod val="50000"/>
                      <a:lumOff val="50000"/>
                      <a:alpha val="65000"/>
                    </a:schemeClr>
                  </a:outerShdw>
                </a:effectLst>
                <a:latin typeface="Times New Roman" panose="02020603050405020304" pitchFamily="18" charset="0"/>
                <a:ea typeface="Microsoft YaHei" panose="020B0503020204020204" pitchFamily="34" charset="-122"/>
                <a:cs typeface="Times New Roman" panose="02020603050405020304" pitchFamily="18" charset="0"/>
              </a:rPr>
            </a:br>
            <a:r>
              <a:rPr lang="en-US" altLang="zh-CN" sz="1800" b="0" i="1" u="none" strike="noStrike" dirty="0">
                <a:solidFill>
                  <a:srgbClr val="2C3A4A"/>
                </a:solidFill>
                <a:effectLst/>
                <a:latin typeface="Noto Sans" panose="020B0502040504020204" pitchFamily="34" charset="0"/>
                <a:hlinkClick r:id="rId3" tooltip="~Mengjingcheng_Mo1"/>
              </a:rPr>
              <a:t>Mengjingcheng Mo</a:t>
            </a:r>
            <a:r>
              <a:rPr lang="en-US" altLang="zh-CN" sz="1800" b="0" i="1" dirty="0">
                <a:solidFill>
                  <a:srgbClr val="2C3A4A"/>
                </a:solidFill>
                <a:effectLst/>
                <a:latin typeface="Noto Sans" panose="020B0502040504020204" pitchFamily="34" charset="0"/>
              </a:rPr>
              <a:t>, </a:t>
            </a:r>
            <a:r>
              <a:rPr lang="en-US" altLang="zh-CN" sz="1800" b="0" i="1" u="none" strike="noStrike" dirty="0">
                <a:solidFill>
                  <a:srgbClr val="2C3A4A"/>
                </a:solidFill>
                <a:effectLst/>
                <a:latin typeface="Noto Sans" panose="020B0502040504020204" pitchFamily="34" charset="0"/>
                <a:hlinkClick r:id="rId4" tooltip="~Jingxin_Wang2"/>
              </a:rPr>
              <a:t>Jingxin Wang</a:t>
            </a:r>
            <a:r>
              <a:rPr lang="en-US" altLang="zh-CN" sz="1800" b="0" i="1" dirty="0">
                <a:solidFill>
                  <a:srgbClr val="2C3A4A"/>
                </a:solidFill>
                <a:effectLst/>
                <a:latin typeface="Noto Sans" panose="020B0502040504020204" pitchFamily="34" charset="0"/>
              </a:rPr>
              <a:t>, </a:t>
            </a:r>
            <a:r>
              <a:rPr lang="en-US" altLang="zh-CN" sz="1800" b="0" i="1" u="none" strike="noStrike" dirty="0">
                <a:solidFill>
                  <a:srgbClr val="2C3A4A"/>
                </a:solidFill>
                <a:effectLst/>
                <a:latin typeface="Noto Sans" panose="020B0502040504020204" pitchFamily="34" charset="0"/>
                <a:hlinkClick r:id="rId5" tooltip="~Like_Wang1"/>
              </a:rPr>
              <a:t>Like Wang</a:t>
            </a:r>
            <a:r>
              <a:rPr lang="en-US" altLang="zh-CN" sz="1800" b="0" i="1" dirty="0">
                <a:solidFill>
                  <a:srgbClr val="2C3A4A"/>
                </a:solidFill>
                <a:effectLst/>
                <a:latin typeface="Noto Sans" panose="020B0502040504020204" pitchFamily="34" charset="0"/>
              </a:rPr>
              <a:t>, </a:t>
            </a:r>
            <a:r>
              <a:rPr lang="en-US" altLang="zh-CN" sz="1800" b="0" i="1" u="none" strike="noStrike" dirty="0">
                <a:solidFill>
                  <a:srgbClr val="2C3A4A"/>
                </a:solidFill>
                <a:effectLst/>
                <a:latin typeface="Noto Sans" panose="020B0502040504020204" pitchFamily="34" charset="0"/>
                <a:hlinkClick r:id="rId6" tooltip="~Haosheng_Chen1"/>
              </a:rPr>
              <a:t>Haosheng Chen</a:t>
            </a:r>
            <a:r>
              <a:rPr lang="en-US" altLang="zh-CN" sz="1800" b="0" i="1" dirty="0">
                <a:solidFill>
                  <a:srgbClr val="2C3A4A"/>
                </a:solidFill>
                <a:effectLst/>
                <a:latin typeface="Noto Sans" panose="020B0502040504020204" pitchFamily="34" charset="0"/>
              </a:rPr>
              <a:t>, </a:t>
            </a:r>
            <a:r>
              <a:rPr lang="en-US" altLang="zh-CN" sz="1800" b="0" i="1" u="none" strike="noStrike" dirty="0">
                <a:solidFill>
                  <a:srgbClr val="2C3A4A"/>
                </a:solidFill>
                <a:effectLst/>
                <a:latin typeface="Noto Sans" panose="020B0502040504020204" pitchFamily="34" charset="0"/>
                <a:hlinkClick r:id="rId7" tooltip="~Changjun_Gu1"/>
              </a:rPr>
              <a:t>Changjun Gu</a:t>
            </a:r>
            <a:r>
              <a:rPr lang="en-US" altLang="zh-CN" sz="1800" b="0" i="1" dirty="0">
                <a:solidFill>
                  <a:srgbClr val="2C3A4A"/>
                </a:solidFill>
                <a:effectLst/>
                <a:latin typeface="Noto Sans" panose="020B0502040504020204" pitchFamily="34" charset="0"/>
              </a:rPr>
              <a:t>, </a:t>
            </a:r>
            <a:r>
              <a:rPr lang="en-US" altLang="zh-CN" sz="1800" b="0" i="1" u="none" strike="noStrike" dirty="0">
                <a:solidFill>
                  <a:srgbClr val="2C3A4A"/>
                </a:solidFill>
                <a:effectLst/>
                <a:latin typeface="Noto Sans" panose="020B0502040504020204" pitchFamily="34" charset="0"/>
                <a:hlinkClick r:id="rId8" tooltip="~Jiaxu_Leng2"/>
              </a:rPr>
              <a:t>Jiaxu Leng</a:t>
            </a:r>
            <a:r>
              <a:rPr lang="en-US" altLang="zh-CN" sz="1800" i="1" baseline="30000" dirty="0">
                <a:solidFill>
                  <a:srgbClr val="2C3A4A"/>
                </a:solidFill>
                <a:latin typeface="Noto Sans" panose="020B0502040504020204" pitchFamily="34" charset="0"/>
              </a:rPr>
              <a:t> *</a:t>
            </a:r>
            <a:r>
              <a:rPr lang="en-US" altLang="zh-CN" sz="1800" b="0" i="1" dirty="0">
                <a:solidFill>
                  <a:srgbClr val="2C3A4A"/>
                </a:solidFill>
                <a:effectLst/>
                <a:latin typeface="Noto Sans" panose="020B0502040504020204" pitchFamily="34" charset="0"/>
              </a:rPr>
              <a:t>, </a:t>
            </a:r>
            <a:r>
              <a:rPr lang="en-US" altLang="zh-CN" sz="1800" b="0" i="1" u="none" strike="noStrike" dirty="0">
                <a:solidFill>
                  <a:srgbClr val="2C3A4A"/>
                </a:solidFill>
                <a:effectLst/>
                <a:latin typeface="Noto Sans" panose="020B0502040504020204" pitchFamily="34" charset="0"/>
                <a:hlinkClick r:id="rId9" tooltip="~Xinbo_Gao5"/>
              </a:rPr>
              <a:t>Xinbo Gao</a:t>
            </a:r>
            <a:r>
              <a:rPr lang="en-US" altLang="zh-CN" sz="1800" i="1" baseline="30000" dirty="0">
                <a:solidFill>
                  <a:srgbClr val="2C3A4A"/>
                </a:solidFill>
                <a:latin typeface="Noto Sans" panose="020B0502040504020204" pitchFamily="34" charset="0"/>
              </a:rPr>
              <a:t>*</a:t>
            </a:r>
            <a:r>
              <a:rPr lang="en-US" altLang="zh-CN" sz="1800" i="1" dirty="0">
                <a:solidFill>
                  <a:srgbClr val="2C3A4A"/>
                </a:solidFill>
                <a:latin typeface="Noto Sans" panose="020B0502040504020204" pitchFamily="34" charset="0"/>
              </a:rPr>
              <a:t> </a:t>
            </a:r>
            <a:endParaRPr lang="zh-CN" altLang="en-US" sz="2400" i="1" dirty="0">
              <a:solidFill>
                <a:srgbClr val="2C3A4A"/>
              </a:solidFill>
              <a:latin typeface="Noto Sans" panose="020B0502040504020204" pitchFamily="34" charset="0"/>
            </a:endParaRPr>
          </a:p>
        </p:txBody>
      </p:sp>
      <p:sp>
        <p:nvSpPr>
          <p:cNvPr id="4" name="文本占位符 3">
            <a:extLst>
              <a:ext uri="{FF2B5EF4-FFF2-40B4-BE49-F238E27FC236}">
                <a16:creationId xmlns:a16="http://schemas.microsoft.com/office/drawing/2014/main" id="{16EF58B9-7461-B1A6-AB1F-14EC837FD812}"/>
              </a:ext>
            </a:extLst>
          </p:cNvPr>
          <p:cNvSpPr>
            <a:spLocks noGrp="1"/>
          </p:cNvSpPr>
          <p:nvPr>
            <p:ph type="body" sz="quarter" idx="11"/>
          </p:nvPr>
        </p:nvSpPr>
        <p:spPr>
          <a:xfrm>
            <a:off x="9346544" y="6344135"/>
            <a:ext cx="2610988" cy="385762"/>
          </a:xfrm>
        </p:spPr>
        <p:txBody>
          <a:bodyPr anchor="ctr"/>
          <a:lstStyle/>
          <a:p>
            <a:r>
              <a:rPr lang="en-US" altLang="zh-CN" dirty="0">
                <a:latin typeface="Century" panose="02040604050505020304" pitchFamily="18" charset="0"/>
              </a:rPr>
              <a:t>Sep.</a:t>
            </a:r>
            <a:r>
              <a:rPr lang="en-US" altLang="zh-CN" sz="1600" dirty="0">
                <a:latin typeface="Century" panose="02040604050505020304" pitchFamily="18" charset="0"/>
              </a:rPr>
              <a:t> 30</a:t>
            </a:r>
            <a:r>
              <a:rPr lang="en-US" altLang="zh-CN" sz="1600" baseline="30000" dirty="0">
                <a:latin typeface="Century" panose="02040604050505020304" pitchFamily="18" charset="0"/>
              </a:rPr>
              <a:t>th</a:t>
            </a:r>
            <a:r>
              <a:rPr lang="en-US" altLang="zh-CN" sz="1600" dirty="0">
                <a:latin typeface="Century" panose="02040604050505020304" pitchFamily="18" charset="0"/>
              </a:rPr>
              <a:t>, 2024 (Mon)</a:t>
            </a:r>
          </a:p>
        </p:txBody>
      </p:sp>
      <p:sp>
        <p:nvSpPr>
          <p:cNvPr id="6" name="文本框 5">
            <a:extLst>
              <a:ext uri="{FF2B5EF4-FFF2-40B4-BE49-F238E27FC236}">
                <a16:creationId xmlns:a16="http://schemas.microsoft.com/office/drawing/2014/main" id="{D4A52255-BF47-0A69-4E17-533D1A2A2D3F}"/>
              </a:ext>
            </a:extLst>
          </p:cNvPr>
          <p:cNvSpPr txBox="1"/>
          <p:nvPr/>
        </p:nvSpPr>
        <p:spPr>
          <a:xfrm>
            <a:off x="234469" y="5945643"/>
            <a:ext cx="7703584" cy="786754"/>
          </a:xfrm>
          <a:prstGeom prst="rect">
            <a:avLst/>
          </a:prstGeom>
          <a:noFill/>
        </p:spPr>
        <p:txBody>
          <a:bodyPr wrap="square" rtlCol="0">
            <a:spAutoFit/>
          </a:bodyPr>
          <a:lstStyle/>
          <a:p>
            <a:pPr>
              <a:lnSpc>
                <a:spcPct val="150000"/>
              </a:lnSpc>
            </a:pPr>
            <a:r>
              <a:rPr kumimoji="1" lang="en-US" altLang="zh-CN" sz="1600" dirty="0">
                <a:latin typeface="Times New Roman" panose="02020603050405020304" pitchFamily="18" charset="0"/>
                <a:ea typeface="SimHei" panose="02010609060101010101" pitchFamily="49" charset="-122"/>
                <a:cs typeface="Times New Roman" panose="02020603050405020304" pitchFamily="18" charset="0"/>
              </a:rPr>
              <a:t>Chongqing University of Posts and Telecommunications</a:t>
            </a:r>
          </a:p>
          <a:p>
            <a:pPr>
              <a:lnSpc>
                <a:spcPct val="150000"/>
              </a:lnSpc>
            </a:pPr>
            <a:r>
              <a:rPr kumimoji="1" lang="en-US" altLang="zh-CN" sz="1600" dirty="0">
                <a:latin typeface="Times New Roman" panose="02020603050405020304" pitchFamily="18" charset="0"/>
                <a:ea typeface="SimHei" panose="02010609060101010101" pitchFamily="49" charset="-122"/>
                <a:cs typeface="Times New Roman" panose="02020603050405020304" pitchFamily="18" charset="0"/>
              </a:rPr>
              <a:t>Speaker: </a:t>
            </a:r>
            <a:r>
              <a:rPr kumimoji="1" lang="en-US" altLang="zh-CN" sz="1600" dirty="0" err="1">
                <a:latin typeface="Times New Roman" panose="02020603050405020304" pitchFamily="18" charset="0"/>
                <a:ea typeface="SimHei" panose="02010609060101010101" pitchFamily="49" charset="-122"/>
                <a:cs typeface="Times New Roman" panose="02020603050405020304" pitchFamily="18" charset="0"/>
              </a:rPr>
              <a:t>Mengjingcheng</a:t>
            </a:r>
            <a:r>
              <a:rPr kumimoji="1" lang="en-US" altLang="zh-CN" sz="1600" dirty="0">
                <a:latin typeface="Times New Roman" panose="02020603050405020304" pitchFamily="18" charset="0"/>
                <a:ea typeface="SimHei" panose="02010609060101010101" pitchFamily="49" charset="-122"/>
                <a:cs typeface="Times New Roman" panose="02020603050405020304" pitchFamily="18" charset="0"/>
              </a:rPr>
              <a:t> Mo</a:t>
            </a:r>
          </a:p>
        </p:txBody>
      </p:sp>
      <p:pic>
        <p:nvPicPr>
          <p:cNvPr id="11" name="图形 10">
            <a:extLst>
              <a:ext uri="{FF2B5EF4-FFF2-40B4-BE49-F238E27FC236}">
                <a16:creationId xmlns:a16="http://schemas.microsoft.com/office/drawing/2014/main" id="{C034A472-037F-A7B0-431F-9BC5BD8D33A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74195" y="5945643"/>
            <a:ext cx="1437881" cy="775857"/>
          </a:xfrm>
          <a:prstGeom prst="rect">
            <a:avLst/>
          </a:prstGeom>
        </p:spPr>
      </p:pic>
      <p:pic>
        <p:nvPicPr>
          <p:cNvPr id="12" name="图片 11" descr="徽标&#10;&#10;描述已自动生成">
            <a:extLst>
              <a:ext uri="{FF2B5EF4-FFF2-40B4-BE49-F238E27FC236}">
                <a16:creationId xmlns:a16="http://schemas.microsoft.com/office/drawing/2014/main" id="{4124C80C-2D65-0C56-AAD2-34EFB409F582}"/>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a:fillRect/>
          </a:stretch>
        </p:blipFill>
        <p:spPr>
          <a:xfrm>
            <a:off x="10886858" y="246262"/>
            <a:ext cx="935182" cy="648000"/>
          </a:xfrm>
          <a:prstGeom prst="rect">
            <a:avLst/>
          </a:prstGeom>
        </p:spPr>
      </p:pic>
    </p:spTree>
    <p:extLst>
      <p:ext uri="{BB962C8B-B14F-4D97-AF65-F5344CB8AC3E}">
        <p14:creationId xmlns:p14="http://schemas.microsoft.com/office/powerpoint/2010/main" val="28869783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A246FDD9-91BD-5D98-5956-F97461BBDF38}"/>
              </a:ext>
            </a:extLst>
          </p:cNvPr>
          <p:cNvSpPr>
            <a:spLocks noGrp="1"/>
          </p:cNvSpPr>
          <p:nvPr>
            <p:ph type="body" sz="quarter" idx="10"/>
          </p:nvPr>
        </p:nvSpPr>
        <p:spPr/>
        <p:txBody>
          <a:bodyPr/>
          <a:lstStyle/>
          <a:p>
            <a:r>
              <a:rPr kumimoji="1" lang="en-US" altLang="zh-CN" sz="2000" b="1" dirty="0"/>
              <a:t>Workshop</a:t>
            </a:r>
            <a:r>
              <a:rPr kumimoji="1" lang="zh-CN" altLang="en-US" sz="2000" b="1" dirty="0"/>
              <a:t> </a:t>
            </a:r>
            <a:r>
              <a:rPr kumimoji="1" lang="en-US" altLang="zh-CN" sz="2000" b="1" dirty="0"/>
              <a:t>W-CODA</a:t>
            </a:r>
            <a:endParaRPr kumimoji="1" lang="zh-CN" altLang="en-US" sz="2000" b="1" dirty="0"/>
          </a:p>
        </p:txBody>
      </p:sp>
      <p:sp>
        <p:nvSpPr>
          <p:cNvPr id="4" name="文本占位符 3">
            <a:extLst>
              <a:ext uri="{FF2B5EF4-FFF2-40B4-BE49-F238E27FC236}">
                <a16:creationId xmlns:a16="http://schemas.microsoft.com/office/drawing/2014/main" id="{27D02230-DE72-FECB-9673-8C6C7CAA9ECD}"/>
              </a:ext>
            </a:extLst>
          </p:cNvPr>
          <p:cNvSpPr>
            <a:spLocks noGrp="1"/>
          </p:cNvSpPr>
          <p:nvPr>
            <p:ph type="body" sz="quarter" idx="11"/>
          </p:nvPr>
        </p:nvSpPr>
        <p:spPr/>
        <p:txBody>
          <a:bodyPr/>
          <a:lstStyle/>
          <a:p>
            <a:r>
              <a:rPr lang="en-US" altLang="zh-CN" dirty="0">
                <a:latin typeface="Century" panose="02040604050505020304" pitchFamily="18" charset="0"/>
              </a:rPr>
              <a:t>Sep.</a:t>
            </a:r>
            <a:r>
              <a:rPr lang="en-US" altLang="zh-CN" sz="1600" dirty="0">
                <a:latin typeface="Century" panose="02040604050505020304" pitchFamily="18" charset="0"/>
              </a:rPr>
              <a:t> 30</a:t>
            </a:r>
            <a:r>
              <a:rPr lang="en-US" altLang="zh-CN" sz="1600" baseline="30000" dirty="0">
                <a:latin typeface="Century" panose="02040604050505020304" pitchFamily="18" charset="0"/>
              </a:rPr>
              <a:t>th</a:t>
            </a:r>
            <a:r>
              <a:rPr lang="en-US" altLang="zh-CN" sz="1600" dirty="0">
                <a:latin typeface="Century" panose="02040604050505020304" pitchFamily="18" charset="0"/>
              </a:rPr>
              <a:t>, 2024 (Mon)</a:t>
            </a:r>
          </a:p>
        </p:txBody>
      </p:sp>
      <p:sp>
        <p:nvSpPr>
          <p:cNvPr id="5" name="文本占位符 4">
            <a:extLst>
              <a:ext uri="{FF2B5EF4-FFF2-40B4-BE49-F238E27FC236}">
                <a16:creationId xmlns:a16="http://schemas.microsoft.com/office/drawing/2014/main" id="{116E5246-0942-7730-B5EA-DBEFBC956F0C}"/>
              </a:ext>
            </a:extLst>
          </p:cNvPr>
          <p:cNvSpPr>
            <a:spLocks noGrp="1"/>
          </p:cNvSpPr>
          <p:nvPr>
            <p:ph type="body" sz="quarter" idx="12"/>
          </p:nvPr>
        </p:nvSpPr>
        <p:spPr>
          <a:xfrm>
            <a:off x="4027713" y="1220300"/>
            <a:ext cx="7738025" cy="4417919"/>
          </a:xfrm>
        </p:spPr>
        <p:txBody>
          <a:bodyPr/>
          <a:lstStyle/>
          <a:p>
            <a:pPr marL="0" indent="0" algn="just">
              <a:buNone/>
            </a:pPr>
            <a:r>
              <a:rPr lang="en-US" altLang="zh-CN" b="1" dirty="0"/>
              <a:t>References:</a:t>
            </a:r>
          </a:p>
          <a:p>
            <a:pPr marL="0" indent="0" algn="just">
              <a:buNone/>
            </a:pPr>
            <a:r>
              <a:rPr lang="en-US" altLang="zh-CN" dirty="0"/>
              <a:t>[1] Li, </a:t>
            </a:r>
            <a:r>
              <a:rPr lang="en-US" altLang="zh-CN" dirty="0" err="1"/>
              <a:t>Yanze</a:t>
            </a:r>
            <a:r>
              <a:rPr lang="en-US" altLang="zh-CN" dirty="0"/>
              <a:t>, et al. "Automated evaluation of large vision-language models on self-driving corner cases." </a:t>
            </a:r>
            <a:r>
              <a:rPr lang="en-US" altLang="zh-CN" dirty="0" err="1"/>
              <a:t>arXiv</a:t>
            </a:r>
            <a:r>
              <a:rPr lang="en-US" altLang="zh-CN" dirty="0"/>
              <a:t> preprint arXiv:2404.10595 (2024).</a:t>
            </a:r>
          </a:p>
          <a:p>
            <a:pPr marL="0" indent="0" algn="just">
              <a:buNone/>
            </a:pPr>
            <a:r>
              <a:rPr lang="en-US" altLang="zh-CN" dirty="0"/>
              <a:t>[2] Chen, </a:t>
            </a:r>
            <a:r>
              <a:rPr lang="en-US" altLang="zh-CN" dirty="0" err="1"/>
              <a:t>Zhe</a:t>
            </a:r>
            <a:r>
              <a:rPr lang="en-US" altLang="zh-CN" dirty="0"/>
              <a:t>, et al. "</a:t>
            </a:r>
            <a:r>
              <a:rPr lang="en-US" altLang="zh-CN" dirty="0" err="1"/>
              <a:t>Internvl</a:t>
            </a:r>
            <a:r>
              <a:rPr lang="en-US" altLang="zh-CN" dirty="0"/>
              <a:t>: Scaling up vision foundation models and aligning for generic visual-linguistic tasks." Proceedings of the IEEE/CVF Conference on Computer Vision and Pattern Recognition. 2024.</a:t>
            </a:r>
          </a:p>
          <a:p>
            <a:pPr marL="0" indent="0" algn="just">
              <a:buNone/>
            </a:pPr>
            <a:r>
              <a:rPr lang="en-US" altLang="zh-CN" dirty="0"/>
              <a:t>[3]</a:t>
            </a:r>
            <a:r>
              <a:rPr lang="zh-CN" altLang="en-US" dirty="0"/>
              <a:t> </a:t>
            </a:r>
            <a:r>
              <a:rPr lang="en-US" altLang="zh-CN" b="0" i="0" dirty="0">
                <a:solidFill>
                  <a:srgbClr val="222222"/>
                </a:solidFill>
                <a:effectLst/>
              </a:rPr>
              <a:t>Li, </a:t>
            </a:r>
            <a:r>
              <a:rPr lang="en-US" altLang="zh-CN" b="0" i="0" dirty="0" err="1">
                <a:solidFill>
                  <a:srgbClr val="222222"/>
                </a:solidFill>
                <a:effectLst/>
              </a:rPr>
              <a:t>Kaican</a:t>
            </a:r>
            <a:r>
              <a:rPr lang="en-US" altLang="zh-CN" b="0" i="0" dirty="0">
                <a:solidFill>
                  <a:srgbClr val="222222"/>
                </a:solidFill>
                <a:effectLst/>
              </a:rPr>
              <a:t>, et al. "Coda: A real-world road corner case dataset for object detection in autonomous driving." </a:t>
            </a:r>
            <a:r>
              <a:rPr lang="en-US" altLang="zh-CN" b="0" i="1" dirty="0">
                <a:solidFill>
                  <a:srgbClr val="222222"/>
                </a:solidFill>
                <a:effectLst/>
              </a:rPr>
              <a:t>European Conference on Computer Vision</a:t>
            </a:r>
            <a:r>
              <a:rPr lang="en-US" altLang="zh-CN" b="0" i="0" dirty="0">
                <a:solidFill>
                  <a:srgbClr val="222222"/>
                </a:solidFill>
                <a:effectLst/>
              </a:rPr>
              <a:t>. Cham: Springer Nature Switzerland, 2022.</a:t>
            </a:r>
          </a:p>
          <a:p>
            <a:pPr marL="0" indent="0" algn="just">
              <a:buNone/>
            </a:pPr>
            <a:r>
              <a:rPr lang="en-US" altLang="zh-CN" dirty="0"/>
              <a:t>[4] Liu, </a:t>
            </a:r>
            <a:r>
              <a:rPr lang="en-US" altLang="zh-CN" dirty="0" err="1"/>
              <a:t>Shilong</a:t>
            </a:r>
            <a:r>
              <a:rPr lang="en-US" altLang="zh-CN" dirty="0"/>
              <a:t>, et al. "Grounding dino: Marrying dino with grounded pre-training for open-set object detection." </a:t>
            </a:r>
            <a:r>
              <a:rPr lang="en-US" altLang="zh-CN" b="0" i="1" dirty="0">
                <a:solidFill>
                  <a:srgbClr val="222222"/>
                </a:solidFill>
                <a:effectLst/>
              </a:rPr>
              <a:t> European Conference on Computer Vision</a:t>
            </a:r>
            <a:r>
              <a:rPr lang="en-US" altLang="zh-CN" b="0" i="0" dirty="0">
                <a:solidFill>
                  <a:srgbClr val="222222"/>
                </a:solidFill>
                <a:effectLst/>
              </a:rPr>
              <a:t>. Cham: Springer Nature Switzerland, 2024</a:t>
            </a:r>
            <a:r>
              <a:rPr lang="en-US" altLang="zh-CN" dirty="0"/>
              <a:t>.</a:t>
            </a:r>
          </a:p>
          <a:p>
            <a:pPr marL="0" indent="0" algn="just">
              <a:buNone/>
            </a:pPr>
            <a:r>
              <a:rPr lang="en-US" altLang="zh-CN" dirty="0"/>
              <a:t>[5] Yang, </a:t>
            </a:r>
            <a:r>
              <a:rPr lang="en-US" altLang="zh-CN" dirty="0" err="1"/>
              <a:t>Lihe</a:t>
            </a:r>
            <a:r>
              <a:rPr lang="en-US" altLang="zh-CN" dirty="0"/>
              <a:t>, et al. "Depth anything: Unleashing the power of large-scale unlabeled data." Proceedings of the IEEE/CVF Conference on Computer Vision and Pattern Recognition. 2024.</a:t>
            </a:r>
            <a:endParaRPr lang="zh-CN" altLang="en-US" dirty="0"/>
          </a:p>
        </p:txBody>
      </p:sp>
      <p:pic>
        <p:nvPicPr>
          <p:cNvPr id="6" name="图片 5">
            <a:extLst>
              <a:ext uri="{FF2B5EF4-FFF2-40B4-BE49-F238E27FC236}">
                <a16:creationId xmlns:a16="http://schemas.microsoft.com/office/drawing/2014/main" id="{6F980345-7F48-3723-A4BF-2B25328E4D3C}"/>
              </a:ext>
            </a:extLst>
          </p:cNvPr>
          <p:cNvPicPr>
            <a:picLocks noChangeAspect="1"/>
          </p:cNvPicPr>
          <p:nvPr/>
        </p:nvPicPr>
        <p:blipFill>
          <a:blip r:embed="rId3"/>
          <a:stretch>
            <a:fillRect/>
          </a:stretch>
        </p:blipFill>
        <p:spPr>
          <a:xfrm>
            <a:off x="564152" y="1960486"/>
            <a:ext cx="2744244" cy="2744244"/>
          </a:xfrm>
          <a:prstGeom prst="rect">
            <a:avLst/>
          </a:prstGeom>
        </p:spPr>
      </p:pic>
      <p:pic>
        <p:nvPicPr>
          <p:cNvPr id="2" name="图形 1">
            <a:extLst>
              <a:ext uri="{FF2B5EF4-FFF2-40B4-BE49-F238E27FC236}">
                <a16:creationId xmlns:a16="http://schemas.microsoft.com/office/drawing/2014/main" id="{FEC814CB-61D1-FB1E-F28C-34BCCF73B7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63864" y="5903928"/>
            <a:ext cx="1437881" cy="775857"/>
          </a:xfrm>
          <a:prstGeom prst="rect">
            <a:avLst/>
          </a:prstGeom>
        </p:spPr>
      </p:pic>
      <p:pic>
        <p:nvPicPr>
          <p:cNvPr id="7" name="图片 6" descr="徽标&#10;&#10;描述已自动生成">
            <a:extLst>
              <a:ext uri="{FF2B5EF4-FFF2-40B4-BE49-F238E27FC236}">
                <a16:creationId xmlns:a16="http://schemas.microsoft.com/office/drawing/2014/main" id="{933A5B9F-0CFC-EE01-359B-202FB2664BEE}"/>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a:fillRect/>
          </a:stretch>
        </p:blipFill>
        <p:spPr>
          <a:xfrm>
            <a:off x="10830556" y="282568"/>
            <a:ext cx="935182" cy="648000"/>
          </a:xfrm>
          <a:prstGeom prst="rect">
            <a:avLst/>
          </a:prstGeom>
        </p:spPr>
      </p:pic>
      <p:sp>
        <p:nvSpPr>
          <p:cNvPr id="8" name="文本框 7">
            <a:extLst>
              <a:ext uri="{FF2B5EF4-FFF2-40B4-BE49-F238E27FC236}">
                <a16:creationId xmlns:a16="http://schemas.microsoft.com/office/drawing/2014/main" id="{282D18F4-432B-E22A-DB81-D119050BD8AE}"/>
              </a:ext>
            </a:extLst>
          </p:cNvPr>
          <p:cNvSpPr txBox="1"/>
          <p:nvPr/>
        </p:nvSpPr>
        <p:spPr>
          <a:xfrm>
            <a:off x="234468" y="5990548"/>
            <a:ext cx="6802628" cy="646331"/>
          </a:xfrm>
          <a:prstGeom prst="rect">
            <a:avLst/>
          </a:prstGeom>
          <a:noFill/>
          <a:effectLst/>
        </p:spPr>
        <p:txBody>
          <a:bodyPr wrap="square" rtlCol="0">
            <a:spAutoFit/>
          </a:bodyPr>
          <a:lstStyle/>
          <a:p>
            <a:r>
              <a:rPr kumimoji="1" lang="en-US" altLang="zh-CN" sz="1800" b="1" dirty="0">
                <a:latin typeface="Times New Roman" panose="02020603050405020304" pitchFamily="18" charset="0"/>
                <a:ea typeface="Microsoft YaHei" panose="020B0503020204020204" pitchFamily="34" charset="-122"/>
                <a:cs typeface="Times New Roman" panose="02020603050405020304" pitchFamily="18" charset="0"/>
              </a:rPr>
              <a:t>Multimodal</a:t>
            </a:r>
            <a:r>
              <a:rPr kumimoji="1" lang="en-US" altLang="zh-CN" b="1" dirty="0">
                <a:latin typeface="Times New Roman" panose="02020603050405020304" pitchFamily="18" charset="0"/>
                <a:ea typeface="Microsoft YaHei" panose="020B0503020204020204" pitchFamily="34" charset="-122"/>
                <a:cs typeface="Times New Roman" panose="02020603050405020304" pitchFamily="18" charset="0"/>
              </a:rPr>
              <a:t> </a:t>
            </a:r>
            <a:r>
              <a:rPr kumimoji="1" lang="en-US" altLang="zh-CN" sz="1800" b="1" dirty="0">
                <a:latin typeface="Times New Roman" panose="02020603050405020304" pitchFamily="18" charset="0"/>
                <a:ea typeface="Microsoft YaHei" panose="020B0503020204020204" pitchFamily="34" charset="-122"/>
                <a:cs typeface="Times New Roman" panose="02020603050405020304" pitchFamily="18" charset="0"/>
              </a:rPr>
              <a:t>Perception and Comprehension of Corner Cases in Autonomous Driving </a:t>
            </a:r>
            <a:r>
              <a:rPr kumimoji="1" lang="zh-CN" altLang="en-US" sz="1800" b="1" dirty="0">
                <a:latin typeface="Times New Roman" panose="02020603050405020304" pitchFamily="18" charset="0"/>
                <a:ea typeface="Microsoft YaHei" panose="020B0503020204020204" pitchFamily="34" charset="-122"/>
                <a:cs typeface="Times New Roman" panose="02020603050405020304" pitchFamily="18" charset="0"/>
              </a:rPr>
              <a:t>｜</a:t>
            </a:r>
            <a:r>
              <a:rPr kumimoji="1" lang="en-US" altLang="zh-CN" sz="1800" dirty="0">
                <a:latin typeface="Times New Roman" panose="02020603050405020304" pitchFamily="18" charset="0"/>
                <a:ea typeface="Microsoft YaHei" panose="020B0503020204020204" pitchFamily="34" charset="-122"/>
                <a:cs typeface="Times New Roman" panose="02020603050405020304" pitchFamily="18" charset="0"/>
              </a:rPr>
              <a:t>Corner Case Scene Understanding</a:t>
            </a:r>
          </a:p>
        </p:txBody>
      </p:sp>
      <p:sp>
        <p:nvSpPr>
          <p:cNvPr id="10" name="文本框 9">
            <a:extLst>
              <a:ext uri="{FF2B5EF4-FFF2-40B4-BE49-F238E27FC236}">
                <a16:creationId xmlns:a16="http://schemas.microsoft.com/office/drawing/2014/main" id="{4C29CF9B-B732-BB1B-ECC1-E21F962980E1}"/>
              </a:ext>
            </a:extLst>
          </p:cNvPr>
          <p:cNvSpPr txBox="1"/>
          <p:nvPr/>
        </p:nvSpPr>
        <p:spPr>
          <a:xfrm>
            <a:off x="1243823" y="4917880"/>
            <a:ext cx="1370888"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GitHub Link</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6481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9">
            <a:extLst>
              <a:ext uri="{FF2B5EF4-FFF2-40B4-BE49-F238E27FC236}">
                <a16:creationId xmlns:a16="http://schemas.microsoft.com/office/drawing/2014/main" id="{886912CD-4CE1-8076-FF98-DB8D16B70B9E}"/>
              </a:ext>
            </a:extLst>
          </p:cNvPr>
          <p:cNvSpPr/>
          <p:nvPr/>
        </p:nvSpPr>
        <p:spPr>
          <a:xfrm>
            <a:off x="6896599" y="0"/>
            <a:ext cx="5295402" cy="6858000"/>
          </a:xfrm>
          <a:prstGeom prst="rect">
            <a:avLst/>
          </a:prstGeom>
          <a:solidFill>
            <a:srgbClr val="0976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114" name="图片 113">
            <a:extLst>
              <a:ext uri="{FF2B5EF4-FFF2-40B4-BE49-F238E27FC236}">
                <a16:creationId xmlns:a16="http://schemas.microsoft.com/office/drawing/2014/main" id="{0C465D8E-787A-8250-9EED-3FC44627745E}"/>
              </a:ext>
            </a:extLst>
          </p:cNvPr>
          <p:cNvPicPr>
            <a:picLocks noChangeAspect="1"/>
          </p:cNvPicPr>
          <p:nvPr/>
        </p:nvPicPr>
        <p:blipFill rotWithShape="1">
          <a:blip r:embed="rId3">
            <a:alphaModFix amt="40000"/>
            <a:extLst>
              <a:ext uri="{28A0092B-C50C-407E-A947-70E740481C1C}">
                <a14:useLocalDpi xmlns:a14="http://schemas.microsoft.com/office/drawing/2010/main"/>
              </a:ext>
            </a:extLst>
          </a:blip>
          <a:srcRect/>
          <a:stretch/>
        </p:blipFill>
        <p:spPr>
          <a:xfrm>
            <a:off x="6896599" y="-9939"/>
            <a:ext cx="5295401" cy="6858000"/>
          </a:xfrm>
          <a:prstGeom prst="rect">
            <a:avLst/>
          </a:prstGeom>
          <a:noFill/>
          <a:ln>
            <a:noFill/>
          </a:ln>
        </p:spPr>
      </p:pic>
      <p:pic>
        <p:nvPicPr>
          <p:cNvPr id="112" name="图片 111" descr="图片包含 场景, 路, 游戏机, 交通&#10;&#10;描述已自动生成">
            <a:extLst>
              <a:ext uri="{FF2B5EF4-FFF2-40B4-BE49-F238E27FC236}">
                <a16:creationId xmlns:a16="http://schemas.microsoft.com/office/drawing/2014/main" id="{40B19774-3C6F-7005-2179-F66D5C06440A}"/>
              </a:ext>
            </a:extLst>
          </p:cNvPr>
          <p:cNvPicPr>
            <a:picLocks noChangeAspect="1"/>
          </p:cNvPicPr>
          <p:nvPr/>
        </p:nvPicPr>
        <p:blipFill>
          <a:blip r:embed="rId4"/>
          <a:stretch>
            <a:fillRect/>
          </a:stretch>
        </p:blipFill>
        <p:spPr>
          <a:xfrm>
            <a:off x="-13448" y="-8944"/>
            <a:ext cx="6931236" cy="6866944"/>
          </a:xfrm>
          <a:prstGeom prst="rect">
            <a:avLst/>
          </a:prstGeom>
        </p:spPr>
      </p:pic>
      <p:pic>
        <p:nvPicPr>
          <p:cNvPr id="62" name="图片 38" descr="徽标&#10;&#10;描述已自动生成">
            <a:extLst>
              <a:ext uri="{FF2B5EF4-FFF2-40B4-BE49-F238E27FC236}">
                <a16:creationId xmlns:a16="http://schemas.microsoft.com/office/drawing/2014/main" id="{72BEE057-1F69-7FF6-32DF-2997D2CB239E}"/>
              </a:ext>
            </a:extLst>
          </p:cNvPr>
          <p:cNvPicPr>
            <a:picLocks noChangeAspect="1"/>
          </p:cNvPicPr>
          <p:nvPr/>
        </p:nvPicPr>
        <p:blipFill rotWithShape="1">
          <a:blip r:embed="rId5">
            <a:extLst>
              <a:ext uri="{28A0092B-C50C-407E-A947-70E740481C1C}">
                <a14:useLocalDpi xmlns:a14="http://schemas.microsoft.com/office/drawing/2010/main"/>
              </a:ext>
            </a:extLst>
          </a:blip>
          <a:srcRect/>
          <a:stretch>
            <a:fillRect/>
          </a:stretch>
        </p:blipFill>
        <p:spPr>
          <a:xfrm>
            <a:off x="11037312" y="208705"/>
            <a:ext cx="913510" cy="632984"/>
          </a:xfrm>
          <a:prstGeom prst="rect">
            <a:avLst/>
          </a:prstGeom>
        </p:spPr>
      </p:pic>
      <p:sp>
        <p:nvSpPr>
          <p:cNvPr id="65" name="文本框 35">
            <a:extLst>
              <a:ext uri="{FF2B5EF4-FFF2-40B4-BE49-F238E27FC236}">
                <a16:creationId xmlns:a16="http://schemas.microsoft.com/office/drawing/2014/main" id="{0FD09F66-B730-C3C9-E6C1-94D1EA3A2AED}"/>
              </a:ext>
            </a:extLst>
          </p:cNvPr>
          <p:cNvSpPr txBox="1"/>
          <p:nvPr/>
        </p:nvSpPr>
        <p:spPr>
          <a:xfrm>
            <a:off x="8113290" y="705872"/>
            <a:ext cx="2416047" cy="923330"/>
          </a:xfrm>
          <a:prstGeom prst="rect">
            <a:avLst/>
          </a:prstGeom>
          <a:noFill/>
        </p:spPr>
        <p:txBody>
          <a:bodyPr wrap="none" rtlCol="0">
            <a:spAutoFit/>
          </a:bodyPr>
          <a:lstStyle/>
          <a:p>
            <a:pPr algn="ctr"/>
            <a:r>
              <a:rPr lang="en-US" altLang="zh-CN" sz="5400" b="1" dirty="0">
                <a:solidFill>
                  <a:schemeClr val="bg1"/>
                </a:solidFill>
                <a:latin typeface="Calibri" panose="020F0502020204030204" pitchFamily="34" charset="0"/>
                <a:ea typeface="SimHei" panose="02010609060101010101" pitchFamily="49" charset="-122"/>
                <a:cs typeface="Calibri" panose="020F0502020204030204" pitchFamily="34" charset="0"/>
              </a:rPr>
              <a:t>Outline</a:t>
            </a:r>
          </a:p>
        </p:txBody>
      </p:sp>
      <p:grpSp>
        <p:nvGrpSpPr>
          <p:cNvPr id="66" name="组合 39">
            <a:extLst>
              <a:ext uri="{FF2B5EF4-FFF2-40B4-BE49-F238E27FC236}">
                <a16:creationId xmlns:a16="http://schemas.microsoft.com/office/drawing/2014/main" id="{1C479822-73FC-6E35-10BB-A0C8811C1F74}"/>
              </a:ext>
            </a:extLst>
          </p:cNvPr>
          <p:cNvGrpSpPr/>
          <p:nvPr/>
        </p:nvGrpSpPr>
        <p:grpSpPr>
          <a:xfrm>
            <a:off x="7548225" y="1979687"/>
            <a:ext cx="4245569" cy="4301953"/>
            <a:chOff x="8530307" y="1635532"/>
            <a:chExt cx="4245569" cy="4301953"/>
          </a:xfrm>
        </p:grpSpPr>
        <p:grpSp>
          <p:nvGrpSpPr>
            <p:cNvPr id="67" name="组合 40">
              <a:extLst>
                <a:ext uri="{FF2B5EF4-FFF2-40B4-BE49-F238E27FC236}">
                  <a16:creationId xmlns:a16="http://schemas.microsoft.com/office/drawing/2014/main" id="{CA5FDBE1-9311-2F4B-6876-35D4B073703A}"/>
                </a:ext>
              </a:extLst>
            </p:cNvPr>
            <p:cNvGrpSpPr/>
            <p:nvPr/>
          </p:nvGrpSpPr>
          <p:grpSpPr>
            <a:xfrm>
              <a:off x="8530307" y="1778928"/>
              <a:ext cx="297981" cy="297982"/>
              <a:chOff x="7549661" y="3081625"/>
              <a:chExt cx="694758" cy="694760"/>
            </a:xfrm>
          </p:grpSpPr>
          <p:sp>
            <p:nvSpPr>
              <p:cNvPr id="105" name="椭圆 78">
                <a:extLst>
                  <a:ext uri="{FF2B5EF4-FFF2-40B4-BE49-F238E27FC236}">
                    <a16:creationId xmlns:a16="http://schemas.microsoft.com/office/drawing/2014/main" id="{487C96B4-7CC1-F604-4058-D92C463BA970}"/>
                  </a:ext>
                </a:extLst>
              </p:cNvPr>
              <p:cNvSpPr/>
              <p:nvPr/>
            </p:nvSpPr>
            <p:spPr>
              <a:xfrm>
                <a:off x="7549661" y="3081625"/>
                <a:ext cx="694758" cy="694760"/>
              </a:xfrm>
              <a:prstGeom prst="ellipse">
                <a:avLst/>
              </a:prstGeom>
              <a:gradFill flip="none" rotWithShape="1">
                <a:gsLst>
                  <a:gs pos="0">
                    <a:srgbClr val="BFBFBF"/>
                  </a:gs>
                  <a:gs pos="54000">
                    <a:srgbClr val="EFF4F4"/>
                  </a:gs>
                  <a:gs pos="100000">
                    <a:srgbClr val="F6F6F8"/>
                  </a:gs>
                </a:gsLst>
                <a:lin ang="13500000" scaled="1"/>
                <a:tileRect/>
              </a:gradFill>
              <a:ln w="9525">
                <a:solidFill>
                  <a:schemeClr val="bg1">
                    <a:lumMod val="75000"/>
                  </a:schemeClr>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latin typeface="Times New Roman" panose="02020603050405020304" pitchFamily="18" charset="0"/>
                  <a:cs typeface="Times New Roman" panose="02020603050405020304" pitchFamily="18" charset="0"/>
                </a:endParaRPr>
              </a:p>
            </p:txBody>
          </p:sp>
          <p:grpSp>
            <p:nvGrpSpPr>
              <p:cNvPr id="106" name="组合 79">
                <a:extLst>
                  <a:ext uri="{FF2B5EF4-FFF2-40B4-BE49-F238E27FC236}">
                    <a16:creationId xmlns:a16="http://schemas.microsoft.com/office/drawing/2014/main" id="{EC17DCAC-E8AB-7397-281F-96A60668CC8F}"/>
                  </a:ext>
                </a:extLst>
              </p:cNvPr>
              <p:cNvGrpSpPr/>
              <p:nvPr/>
            </p:nvGrpSpPr>
            <p:grpSpPr>
              <a:xfrm>
                <a:off x="7559696" y="3360433"/>
                <a:ext cx="673079" cy="95635"/>
                <a:chOff x="2555815" y="3410981"/>
                <a:chExt cx="1542583" cy="266788"/>
              </a:xfrm>
            </p:grpSpPr>
            <p:cxnSp>
              <p:nvCxnSpPr>
                <p:cNvPr id="107" name="直接连接符 34">
                  <a:extLst>
                    <a:ext uri="{FF2B5EF4-FFF2-40B4-BE49-F238E27FC236}">
                      <a16:creationId xmlns:a16="http://schemas.microsoft.com/office/drawing/2014/main" id="{408FDB4B-F6EC-354F-100F-EFDE4A066EB1}"/>
                    </a:ext>
                  </a:extLst>
                </p:cNvPr>
                <p:cNvCxnSpPr>
                  <a:cxnSpLocks/>
                  <a:stCxn id="105" idx="2"/>
                </p:cNvCxnSpPr>
                <p:nvPr/>
              </p:nvCxnSpPr>
              <p:spPr>
                <a:xfrm>
                  <a:off x="2555818" y="3677769"/>
                  <a:ext cx="337665" cy="0"/>
                </a:xfrm>
                <a:prstGeom prst="line">
                  <a:avLst/>
                </a:prstGeom>
                <a:ln w="95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08" name="直接连接符 35">
                  <a:extLst>
                    <a:ext uri="{FF2B5EF4-FFF2-40B4-BE49-F238E27FC236}">
                      <a16:creationId xmlns:a16="http://schemas.microsoft.com/office/drawing/2014/main" id="{8AFD1E73-B60F-A206-B2E5-FB50600AB831}"/>
                    </a:ext>
                  </a:extLst>
                </p:cNvPr>
                <p:cNvCxnSpPr/>
                <p:nvPr/>
              </p:nvCxnSpPr>
              <p:spPr>
                <a:xfrm flipV="1">
                  <a:off x="2893483" y="3410981"/>
                  <a:ext cx="158460" cy="266788"/>
                </a:xfrm>
                <a:prstGeom prst="line">
                  <a:avLst/>
                </a:prstGeom>
                <a:ln w="95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09" name="直接连接符 36">
                  <a:extLst>
                    <a:ext uri="{FF2B5EF4-FFF2-40B4-BE49-F238E27FC236}">
                      <a16:creationId xmlns:a16="http://schemas.microsoft.com/office/drawing/2014/main" id="{066DF249-4CD8-1D16-B378-EE912B132A15}"/>
                    </a:ext>
                  </a:extLst>
                </p:cNvPr>
                <p:cNvCxnSpPr/>
                <p:nvPr/>
              </p:nvCxnSpPr>
              <p:spPr>
                <a:xfrm flipH="1">
                  <a:off x="3760733" y="3677769"/>
                  <a:ext cx="337665" cy="0"/>
                </a:xfrm>
                <a:prstGeom prst="line">
                  <a:avLst/>
                </a:prstGeom>
                <a:ln w="95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10" name="直接连接符 37">
                  <a:extLst>
                    <a:ext uri="{FF2B5EF4-FFF2-40B4-BE49-F238E27FC236}">
                      <a16:creationId xmlns:a16="http://schemas.microsoft.com/office/drawing/2014/main" id="{84456EE4-2C3B-EA34-22FA-B92E90BB2165}"/>
                    </a:ext>
                  </a:extLst>
                </p:cNvPr>
                <p:cNvCxnSpPr/>
                <p:nvPr/>
              </p:nvCxnSpPr>
              <p:spPr>
                <a:xfrm flipH="1" flipV="1">
                  <a:off x="3602273" y="3410981"/>
                  <a:ext cx="158460" cy="266788"/>
                </a:xfrm>
                <a:prstGeom prst="line">
                  <a:avLst/>
                </a:prstGeom>
                <a:ln w="95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11" name="直接连接符 38">
                  <a:extLst>
                    <a:ext uri="{FF2B5EF4-FFF2-40B4-BE49-F238E27FC236}">
                      <a16:creationId xmlns:a16="http://schemas.microsoft.com/office/drawing/2014/main" id="{85265D57-7B9D-17DB-BC2B-75015794C10D}"/>
                    </a:ext>
                  </a:extLst>
                </p:cNvPr>
                <p:cNvCxnSpPr/>
                <p:nvPr/>
              </p:nvCxnSpPr>
              <p:spPr>
                <a:xfrm>
                  <a:off x="3051943" y="3410981"/>
                  <a:ext cx="550330" cy="0"/>
                </a:xfrm>
                <a:prstGeom prst="line">
                  <a:avLst/>
                </a:prstGeom>
                <a:ln w="95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grpSp>
          <p:nvGrpSpPr>
            <p:cNvPr id="68" name="组合 41">
              <a:extLst>
                <a:ext uri="{FF2B5EF4-FFF2-40B4-BE49-F238E27FC236}">
                  <a16:creationId xmlns:a16="http://schemas.microsoft.com/office/drawing/2014/main" id="{FD2602F7-DBFA-A9BC-EBFC-98A8769AFD56}"/>
                </a:ext>
              </a:extLst>
            </p:cNvPr>
            <p:cNvGrpSpPr/>
            <p:nvPr/>
          </p:nvGrpSpPr>
          <p:grpSpPr>
            <a:xfrm>
              <a:off x="8530307" y="2708223"/>
              <a:ext cx="297981" cy="297982"/>
              <a:chOff x="7549661" y="3081625"/>
              <a:chExt cx="694758" cy="694760"/>
            </a:xfrm>
          </p:grpSpPr>
          <p:sp>
            <p:nvSpPr>
              <p:cNvPr id="98" name="椭圆 71">
                <a:extLst>
                  <a:ext uri="{FF2B5EF4-FFF2-40B4-BE49-F238E27FC236}">
                    <a16:creationId xmlns:a16="http://schemas.microsoft.com/office/drawing/2014/main" id="{A93DC320-03FA-FE30-497B-693D9DBD23C3}"/>
                  </a:ext>
                </a:extLst>
              </p:cNvPr>
              <p:cNvSpPr/>
              <p:nvPr/>
            </p:nvSpPr>
            <p:spPr>
              <a:xfrm>
                <a:off x="7549661" y="3081625"/>
                <a:ext cx="694758" cy="694760"/>
              </a:xfrm>
              <a:prstGeom prst="ellipse">
                <a:avLst/>
              </a:prstGeom>
              <a:gradFill flip="none" rotWithShape="1">
                <a:gsLst>
                  <a:gs pos="0">
                    <a:srgbClr val="BFBFBF"/>
                  </a:gs>
                  <a:gs pos="54000">
                    <a:srgbClr val="EFF4F4"/>
                  </a:gs>
                  <a:gs pos="100000">
                    <a:srgbClr val="F6F6F8"/>
                  </a:gs>
                </a:gsLst>
                <a:lin ang="13500000" scaled="1"/>
                <a:tileRect/>
              </a:gradFill>
              <a:ln w="9525">
                <a:solidFill>
                  <a:schemeClr val="bg1">
                    <a:lumMod val="75000"/>
                  </a:schemeClr>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alpha val="70000"/>
                    </a:srgbClr>
                  </a:solidFill>
                  <a:latin typeface="Times New Roman" panose="02020603050405020304" pitchFamily="18" charset="0"/>
                  <a:cs typeface="Times New Roman" panose="02020603050405020304" pitchFamily="18" charset="0"/>
                </a:endParaRPr>
              </a:p>
            </p:txBody>
          </p:sp>
          <p:grpSp>
            <p:nvGrpSpPr>
              <p:cNvPr id="99" name="组合 72">
                <a:extLst>
                  <a:ext uri="{FF2B5EF4-FFF2-40B4-BE49-F238E27FC236}">
                    <a16:creationId xmlns:a16="http://schemas.microsoft.com/office/drawing/2014/main" id="{5C8370C3-90FB-AA67-8D0C-3D267320900C}"/>
                  </a:ext>
                </a:extLst>
              </p:cNvPr>
              <p:cNvGrpSpPr/>
              <p:nvPr/>
            </p:nvGrpSpPr>
            <p:grpSpPr>
              <a:xfrm>
                <a:off x="7559696" y="3360433"/>
                <a:ext cx="673079" cy="95635"/>
                <a:chOff x="2555815" y="3410981"/>
                <a:chExt cx="1542583" cy="266788"/>
              </a:xfrm>
            </p:grpSpPr>
            <p:cxnSp>
              <p:nvCxnSpPr>
                <p:cNvPr id="100" name="直接连接符 50">
                  <a:extLst>
                    <a:ext uri="{FF2B5EF4-FFF2-40B4-BE49-F238E27FC236}">
                      <a16:creationId xmlns:a16="http://schemas.microsoft.com/office/drawing/2014/main" id="{AC8B637C-10E6-1D04-BE04-3876E9896158}"/>
                    </a:ext>
                  </a:extLst>
                </p:cNvPr>
                <p:cNvCxnSpPr>
                  <a:cxnSpLocks/>
                  <a:stCxn id="98" idx="2"/>
                </p:cNvCxnSpPr>
                <p:nvPr/>
              </p:nvCxnSpPr>
              <p:spPr>
                <a:xfrm>
                  <a:off x="2555818" y="3677769"/>
                  <a:ext cx="337665" cy="0"/>
                </a:xfrm>
                <a:prstGeom prst="line">
                  <a:avLst/>
                </a:prstGeom>
                <a:ln w="95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01" name="直接连接符 51">
                  <a:extLst>
                    <a:ext uri="{FF2B5EF4-FFF2-40B4-BE49-F238E27FC236}">
                      <a16:creationId xmlns:a16="http://schemas.microsoft.com/office/drawing/2014/main" id="{D462A344-D708-8B0F-55F6-E08208985DC5}"/>
                    </a:ext>
                  </a:extLst>
                </p:cNvPr>
                <p:cNvCxnSpPr/>
                <p:nvPr/>
              </p:nvCxnSpPr>
              <p:spPr>
                <a:xfrm flipV="1">
                  <a:off x="2893483" y="3410981"/>
                  <a:ext cx="158460" cy="266788"/>
                </a:xfrm>
                <a:prstGeom prst="line">
                  <a:avLst/>
                </a:prstGeom>
                <a:ln w="95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02" name="直接连接符 52">
                  <a:extLst>
                    <a:ext uri="{FF2B5EF4-FFF2-40B4-BE49-F238E27FC236}">
                      <a16:creationId xmlns:a16="http://schemas.microsoft.com/office/drawing/2014/main" id="{1866020C-B2A8-3527-E7E4-FDBC543FFE07}"/>
                    </a:ext>
                  </a:extLst>
                </p:cNvPr>
                <p:cNvCxnSpPr/>
                <p:nvPr/>
              </p:nvCxnSpPr>
              <p:spPr>
                <a:xfrm flipH="1">
                  <a:off x="3760733" y="3677769"/>
                  <a:ext cx="337665" cy="0"/>
                </a:xfrm>
                <a:prstGeom prst="line">
                  <a:avLst/>
                </a:prstGeom>
                <a:ln w="95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03" name="直接连接符 53">
                  <a:extLst>
                    <a:ext uri="{FF2B5EF4-FFF2-40B4-BE49-F238E27FC236}">
                      <a16:creationId xmlns:a16="http://schemas.microsoft.com/office/drawing/2014/main" id="{DE84570E-81DA-A049-6C18-B5E4C563CD54}"/>
                    </a:ext>
                  </a:extLst>
                </p:cNvPr>
                <p:cNvCxnSpPr/>
                <p:nvPr/>
              </p:nvCxnSpPr>
              <p:spPr>
                <a:xfrm flipH="1" flipV="1">
                  <a:off x="3602273" y="3410981"/>
                  <a:ext cx="158460" cy="266788"/>
                </a:xfrm>
                <a:prstGeom prst="line">
                  <a:avLst/>
                </a:prstGeom>
                <a:ln w="95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04" name="直接连接符 54">
                  <a:extLst>
                    <a:ext uri="{FF2B5EF4-FFF2-40B4-BE49-F238E27FC236}">
                      <a16:creationId xmlns:a16="http://schemas.microsoft.com/office/drawing/2014/main" id="{D3FA9DB3-0281-55B4-2433-A2B0410DD55B}"/>
                    </a:ext>
                  </a:extLst>
                </p:cNvPr>
                <p:cNvCxnSpPr/>
                <p:nvPr/>
              </p:nvCxnSpPr>
              <p:spPr>
                <a:xfrm>
                  <a:off x="3051943" y="3410981"/>
                  <a:ext cx="550330" cy="0"/>
                </a:xfrm>
                <a:prstGeom prst="line">
                  <a:avLst/>
                </a:prstGeom>
                <a:ln w="95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sp>
          <p:nvSpPr>
            <p:cNvPr id="69" name="矩形 42">
              <a:extLst>
                <a:ext uri="{FF2B5EF4-FFF2-40B4-BE49-F238E27FC236}">
                  <a16:creationId xmlns:a16="http://schemas.microsoft.com/office/drawing/2014/main" id="{AF1F237B-E594-0BDC-1E9A-B902C898D875}"/>
                </a:ext>
              </a:extLst>
            </p:cNvPr>
            <p:cNvSpPr/>
            <p:nvPr/>
          </p:nvSpPr>
          <p:spPr>
            <a:xfrm>
              <a:off x="9120742" y="1635532"/>
              <a:ext cx="3355407" cy="584775"/>
            </a:xfrm>
            <a:prstGeom prst="rect">
              <a:avLst/>
            </a:prstGeom>
          </p:spPr>
          <p:txBody>
            <a:bodyPr wrap="square">
              <a:spAutoFit/>
            </a:bodyPr>
            <a:lstStyle/>
            <a:p>
              <a:pPr algn="just"/>
              <a:r>
                <a:rPr lang="en-US" altLang="zh-CN" sz="3200" dirty="0">
                  <a:solidFill>
                    <a:schemeClr val="bg1"/>
                  </a:solidFill>
                  <a:latin typeface="Times New Roman" panose="02020603050405020304" pitchFamily="18" charset="0"/>
                  <a:ea typeface="STXinwei" panose="02010800040101010101" pitchFamily="2" charset="-122"/>
                  <a:cs typeface="Times New Roman" panose="02020603050405020304" pitchFamily="18" charset="0"/>
                </a:rPr>
                <a:t>Dataset &amp; Tasks</a:t>
              </a:r>
            </a:p>
          </p:txBody>
        </p:sp>
        <p:grpSp>
          <p:nvGrpSpPr>
            <p:cNvPr id="70" name="组合 43">
              <a:extLst>
                <a:ext uri="{FF2B5EF4-FFF2-40B4-BE49-F238E27FC236}">
                  <a16:creationId xmlns:a16="http://schemas.microsoft.com/office/drawing/2014/main" id="{C464181C-3C88-2B7D-875D-027997F0736C}"/>
                </a:ext>
              </a:extLst>
            </p:cNvPr>
            <p:cNvGrpSpPr/>
            <p:nvPr/>
          </p:nvGrpSpPr>
          <p:grpSpPr>
            <a:xfrm>
              <a:off x="8530307" y="3637518"/>
              <a:ext cx="297981" cy="297982"/>
              <a:chOff x="7549661" y="3081625"/>
              <a:chExt cx="694758" cy="694760"/>
            </a:xfrm>
          </p:grpSpPr>
          <p:sp>
            <p:nvSpPr>
              <p:cNvPr id="91" name="椭圆 64">
                <a:extLst>
                  <a:ext uri="{FF2B5EF4-FFF2-40B4-BE49-F238E27FC236}">
                    <a16:creationId xmlns:a16="http://schemas.microsoft.com/office/drawing/2014/main" id="{C22A7EC8-1C6F-CA16-4D32-F9503AE26B8A}"/>
                  </a:ext>
                </a:extLst>
              </p:cNvPr>
              <p:cNvSpPr/>
              <p:nvPr/>
            </p:nvSpPr>
            <p:spPr>
              <a:xfrm>
                <a:off x="7549661" y="3081625"/>
                <a:ext cx="694758" cy="694760"/>
              </a:xfrm>
              <a:prstGeom prst="ellipse">
                <a:avLst/>
              </a:prstGeom>
              <a:gradFill flip="none" rotWithShape="1">
                <a:gsLst>
                  <a:gs pos="0">
                    <a:srgbClr val="BFBFBF"/>
                  </a:gs>
                  <a:gs pos="54000">
                    <a:srgbClr val="EFF4F4"/>
                  </a:gs>
                  <a:gs pos="100000">
                    <a:srgbClr val="F6F6F8"/>
                  </a:gs>
                </a:gsLst>
                <a:lin ang="13500000" scaled="1"/>
                <a:tileRect/>
              </a:gradFill>
              <a:ln w="9525">
                <a:solidFill>
                  <a:schemeClr val="bg1">
                    <a:lumMod val="75000"/>
                  </a:schemeClr>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alpha val="70000"/>
                    </a:srgbClr>
                  </a:solidFill>
                  <a:latin typeface="Times New Roman" panose="02020603050405020304" pitchFamily="18" charset="0"/>
                  <a:cs typeface="Times New Roman" panose="02020603050405020304" pitchFamily="18" charset="0"/>
                </a:endParaRPr>
              </a:p>
            </p:txBody>
          </p:sp>
          <p:grpSp>
            <p:nvGrpSpPr>
              <p:cNvPr id="92" name="组合 65">
                <a:extLst>
                  <a:ext uri="{FF2B5EF4-FFF2-40B4-BE49-F238E27FC236}">
                    <a16:creationId xmlns:a16="http://schemas.microsoft.com/office/drawing/2014/main" id="{9E17303F-2586-9A59-DDE5-524490F305D7}"/>
                  </a:ext>
                </a:extLst>
              </p:cNvPr>
              <p:cNvGrpSpPr/>
              <p:nvPr/>
            </p:nvGrpSpPr>
            <p:grpSpPr>
              <a:xfrm>
                <a:off x="7559696" y="3360433"/>
                <a:ext cx="673079" cy="95635"/>
                <a:chOff x="2555815" y="3410981"/>
                <a:chExt cx="1542583" cy="266788"/>
              </a:xfrm>
            </p:grpSpPr>
            <p:cxnSp>
              <p:nvCxnSpPr>
                <p:cNvPr id="93" name="直接连接符 86">
                  <a:extLst>
                    <a:ext uri="{FF2B5EF4-FFF2-40B4-BE49-F238E27FC236}">
                      <a16:creationId xmlns:a16="http://schemas.microsoft.com/office/drawing/2014/main" id="{BB4071C7-727C-22A9-879E-76D9EED977F0}"/>
                    </a:ext>
                  </a:extLst>
                </p:cNvPr>
                <p:cNvCxnSpPr>
                  <a:cxnSpLocks/>
                  <a:stCxn id="91" idx="2"/>
                </p:cNvCxnSpPr>
                <p:nvPr/>
              </p:nvCxnSpPr>
              <p:spPr>
                <a:xfrm>
                  <a:off x="2555818" y="3677769"/>
                  <a:ext cx="337665" cy="0"/>
                </a:xfrm>
                <a:prstGeom prst="line">
                  <a:avLst/>
                </a:prstGeom>
                <a:ln w="95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94" name="直接连接符 87">
                  <a:extLst>
                    <a:ext uri="{FF2B5EF4-FFF2-40B4-BE49-F238E27FC236}">
                      <a16:creationId xmlns:a16="http://schemas.microsoft.com/office/drawing/2014/main" id="{897150D6-6790-BD5F-34FA-A8DD21EE0864}"/>
                    </a:ext>
                  </a:extLst>
                </p:cNvPr>
                <p:cNvCxnSpPr/>
                <p:nvPr/>
              </p:nvCxnSpPr>
              <p:spPr>
                <a:xfrm flipV="1">
                  <a:off x="2893483" y="3410981"/>
                  <a:ext cx="158460" cy="266788"/>
                </a:xfrm>
                <a:prstGeom prst="line">
                  <a:avLst/>
                </a:prstGeom>
                <a:ln w="95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95" name="直接连接符 88">
                  <a:extLst>
                    <a:ext uri="{FF2B5EF4-FFF2-40B4-BE49-F238E27FC236}">
                      <a16:creationId xmlns:a16="http://schemas.microsoft.com/office/drawing/2014/main" id="{BFE0B2B0-0E1B-4E00-28EE-ACB2725C98DC}"/>
                    </a:ext>
                  </a:extLst>
                </p:cNvPr>
                <p:cNvCxnSpPr/>
                <p:nvPr/>
              </p:nvCxnSpPr>
              <p:spPr>
                <a:xfrm flipH="1">
                  <a:off x="3760733" y="3677769"/>
                  <a:ext cx="337665" cy="0"/>
                </a:xfrm>
                <a:prstGeom prst="line">
                  <a:avLst/>
                </a:prstGeom>
                <a:ln w="95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96" name="直接连接符 89">
                  <a:extLst>
                    <a:ext uri="{FF2B5EF4-FFF2-40B4-BE49-F238E27FC236}">
                      <a16:creationId xmlns:a16="http://schemas.microsoft.com/office/drawing/2014/main" id="{6DC5DF9D-40EE-258D-5EA8-AE5A785099E4}"/>
                    </a:ext>
                  </a:extLst>
                </p:cNvPr>
                <p:cNvCxnSpPr/>
                <p:nvPr/>
              </p:nvCxnSpPr>
              <p:spPr>
                <a:xfrm flipH="1" flipV="1">
                  <a:off x="3602273" y="3410981"/>
                  <a:ext cx="158460" cy="266788"/>
                </a:xfrm>
                <a:prstGeom prst="line">
                  <a:avLst/>
                </a:prstGeom>
                <a:ln w="95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97" name="直接连接符 90">
                  <a:extLst>
                    <a:ext uri="{FF2B5EF4-FFF2-40B4-BE49-F238E27FC236}">
                      <a16:creationId xmlns:a16="http://schemas.microsoft.com/office/drawing/2014/main" id="{F1127A5C-9FD0-37B2-3FBB-A8EAB6821A68}"/>
                    </a:ext>
                  </a:extLst>
                </p:cNvPr>
                <p:cNvCxnSpPr/>
                <p:nvPr/>
              </p:nvCxnSpPr>
              <p:spPr>
                <a:xfrm>
                  <a:off x="3051943" y="3410981"/>
                  <a:ext cx="550330" cy="0"/>
                </a:xfrm>
                <a:prstGeom prst="line">
                  <a:avLst/>
                </a:prstGeom>
                <a:ln w="95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grpSp>
          <p:nvGrpSpPr>
            <p:cNvPr id="71" name="组合 44">
              <a:extLst>
                <a:ext uri="{FF2B5EF4-FFF2-40B4-BE49-F238E27FC236}">
                  <a16:creationId xmlns:a16="http://schemas.microsoft.com/office/drawing/2014/main" id="{D3BCEB91-AD95-CF19-3AC9-815777DCE760}"/>
                </a:ext>
              </a:extLst>
            </p:cNvPr>
            <p:cNvGrpSpPr/>
            <p:nvPr/>
          </p:nvGrpSpPr>
          <p:grpSpPr>
            <a:xfrm>
              <a:off x="8530307" y="5496106"/>
              <a:ext cx="297981" cy="297982"/>
              <a:chOff x="7549661" y="3081625"/>
              <a:chExt cx="694758" cy="694760"/>
            </a:xfrm>
          </p:grpSpPr>
          <p:sp>
            <p:nvSpPr>
              <p:cNvPr id="84" name="椭圆 57">
                <a:extLst>
                  <a:ext uri="{FF2B5EF4-FFF2-40B4-BE49-F238E27FC236}">
                    <a16:creationId xmlns:a16="http://schemas.microsoft.com/office/drawing/2014/main" id="{B8E1959D-9D66-FDC4-3ED7-766045B757D6}"/>
                  </a:ext>
                </a:extLst>
              </p:cNvPr>
              <p:cNvSpPr/>
              <p:nvPr/>
            </p:nvSpPr>
            <p:spPr>
              <a:xfrm>
                <a:off x="7549661" y="3081625"/>
                <a:ext cx="694758" cy="694760"/>
              </a:xfrm>
              <a:prstGeom prst="ellipse">
                <a:avLst/>
              </a:prstGeom>
              <a:gradFill flip="none" rotWithShape="1">
                <a:gsLst>
                  <a:gs pos="0">
                    <a:srgbClr val="BFBFBF"/>
                  </a:gs>
                  <a:gs pos="54000">
                    <a:srgbClr val="EFF4F4"/>
                  </a:gs>
                  <a:gs pos="100000">
                    <a:srgbClr val="F6F6F8"/>
                  </a:gs>
                </a:gsLst>
                <a:lin ang="13500000" scaled="1"/>
                <a:tileRect/>
              </a:gradFill>
              <a:ln w="9525">
                <a:solidFill>
                  <a:schemeClr val="bg1">
                    <a:lumMod val="75000"/>
                  </a:schemeClr>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alpha val="70000"/>
                    </a:srgbClr>
                  </a:solidFill>
                  <a:latin typeface="Times New Roman" panose="02020603050405020304" pitchFamily="18" charset="0"/>
                  <a:cs typeface="Times New Roman" panose="02020603050405020304" pitchFamily="18" charset="0"/>
                </a:endParaRPr>
              </a:p>
            </p:txBody>
          </p:sp>
          <p:grpSp>
            <p:nvGrpSpPr>
              <p:cNvPr id="85" name="组合 58">
                <a:extLst>
                  <a:ext uri="{FF2B5EF4-FFF2-40B4-BE49-F238E27FC236}">
                    <a16:creationId xmlns:a16="http://schemas.microsoft.com/office/drawing/2014/main" id="{31620246-5805-EB76-C31E-8ED52D17FD0B}"/>
                  </a:ext>
                </a:extLst>
              </p:cNvPr>
              <p:cNvGrpSpPr/>
              <p:nvPr/>
            </p:nvGrpSpPr>
            <p:grpSpPr>
              <a:xfrm>
                <a:off x="7559696" y="3360433"/>
                <a:ext cx="673079" cy="95635"/>
                <a:chOff x="2555815" y="3410981"/>
                <a:chExt cx="1542583" cy="266788"/>
              </a:xfrm>
            </p:grpSpPr>
            <p:cxnSp>
              <p:nvCxnSpPr>
                <p:cNvPr id="86" name="直接连接符 86">
                  <a:extLst>
                    <a:ext uri="{FF2B5EF4-FFF2-40B4-BE49-F238E27FC236}">
                      <a16:creationId xmlns:a16="http://schemas.microsoft.com/office/drawing/2014/main" id="{5F4B42F3-7C37-908E-A827-138A6C0270AC}"/>
                    </a:ext>
                  </a:extLst>
                </p:cNvPr>
                <p:cNvCxnSpPr>
                  <a:cxnSpLocks/>
                  <a:stCxn id="84" idx="2"/>
                </p:cNvCxnSpPr>
                <p:nvPr/>
              </p:nvCxnSpPr>
              <p:spPr>
                <a:xfrm>
                  <a:off x="2555818" y="3677769"/>
                  <a:ext cx="337665" cy="0"/>
                </a:xfrm>
                <a:prstGeom prst="line">
                  <a:avLst/>
                </a:prstGeom>
                <a:ln w="95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87" name="直接连接符 87">
                  <a:extLst>
                    <a:ext uri="{FF2B5EF4-FFF2-40B4-BE49-F238E27FC236}">
                      <a16:creationId xmlns:a16="http://schemas.microsoft.com/office/drawing/2014/main" id="{FC2676B2-657C-B491-8405-3E52DF19F9C6}"/>
                    </a:ext>
                  </a:extLst>
                </p:cNvPr>
                <p:cNvCxnSpPr/>
                <p:nvPr/>
              </p:nvCxnSpPr>
              <p:spPr>
                <a:xfrm flipV="1">
                  <a:off x="2893483" y="3410981"/>
                  <a:ext cx="158460" cy="266788"/>
                </a:xfrm>
                <a:prstGeom prst="line">
                  <a:avLst/>
                </a:prstGeom>
                <a:ln w="95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88" name="直接连接符 88">
                  <a:extLst>
                    <a:ext uri="{FF2B5EF4-FFF2-40B4-BE49-F238E27FC236}">
                      <a16:creationId xmlns:a16="http://schemas.microsoft.com/office/drawing/2014/main" id="{AE68ED66-8CF9-D1B6-053F-74F249351C8D}"/>
                    </a:ext>
                  </a:extLst>
                </p:cNvPr>
                <p:cNvCxnSpPr/>
                <p:nvPr/>
              </p:nvCxnSpPr>
              <p:spPr>
                <a:xfrm flipH="1">
                  <a:off x="3760733" y="3677769"/>
                  <a:ext cx="337665" cy="0"/>
                </a:xfrm>
                <a:prstGeom prst="line">
                  <a:avLst/>
                </a:prstGeom>
                <a:ln w="95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89" name="直接连接符 89">
                  <a:extLst>
                    <a:ext uri="{FF2B5EF4-FFF2-40B4-BE49-F238E27FC236}">
                      <a16:creationId xmlns:a16="http://schemas.microsoft.com/office/drawing/2014/main" id="{EFA3297B-F663-080B-CF57-97A8D2112072}"/>
                    </a:ext>
                  </a:extLst>
                </p:cNvPr>
                <p:cNvCxnSpPr/>
                <p:nvPr/>
              </p:nvCxnSpPr>
              <p:spPr>
                <a:xfrm flipH="1" flipV="1">
                  <a:off x="3602273" y="3410981"/>
                  <a:ext cx="158460" cy="266788"/>
                </a:xfrm>
                <a:prstGeom prst="line">
                  <a:avLst/>
                </a:prstGeom>
                <a:ln w="95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90" name="直接连接符 90">
                  <a:extLst>
                    <a:ext uri="{FF2B5EF4-FFF2-40B4-BE49-F238E27FC236}">
                      <a16:creationId xmlns:a16="http://schemas.microsoft.com/office/drawing/2014/main" id="{386A88C6-796D-0D37-91F2-091782B26C1F}"/>
                    </a:ext>
                  </a:extLst>
                </p:cNvPr>
                <p:cNvCxnSpPr/>
                <p:nvPr/>
              </p:nvCxnSpPr>
              <p:spPr>
                <a:xfrm>
                  <a:off x="3051943" y="3410981"/>
                  <a:ext cx="550330" cy="0"/>
                </a:xfrm>
                <a:prstGeom prst="line">
                  <a:avLst/>
                </a:prstGeom>
                <a:ln w="95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sp>
          <p:nvSpPr>
            <p:cNvPr id="72" name="矩形 45">
              <a:extLst>
                <a:ext uri="{FF2B5EF4-FFF2-40B4-BE49-F238E27FC236}">
                  <a16:creationId xmlns:a16="http://schemas.microsoft.com/office/drawing/2014/main" id="{F1876D31-BAEC-20CB-AF33-49C4B0D3D082}"/>
                </a:ext>
              </a:extLst>
            </p:cNvPr>
            <p:cNvSpPr/>
            <p:nvPr/>
          </p:nvSpPr>
          <p:spPr>
            <a:xfrm>
              <a:off x="9120741" y="2564826"/>
              <a:ext cx="3655135" cy="584775"/>
            </a:xfrm>
            <a:prstGeom prst="rect">
              <a:avLst/>
            </a:prstGeom>
          </p:spPr>
          <p:txBody>
            <a:bodyPr wrap="square">
              <a:spAutoFit/>
            </a:bodyPr>
            <a:lstStyle/>
            <a:p>
              <a:pPr algn="just"/>
              <a:r>
                <a:rPr lang="en-US" altLang="zh-CN" sz="3200" dirty="0">
                  <a:solidFill>
                    <a:schemeClr val="bg1"/>
                  </a:solidFill>
                  <a:latin typeface="Times New Roman" panose="02020603050405020304" pitchFamily="18" charset="0"/>
                  <a:ea typeface="STXinwei" panose="02010800040101010101" pitchFamily="2" charset="-122"/>
                  <a:cs typeface="Times New Roman" panose="02020603050405020304" pitchFamily="18" charset="0"/>
                </a:rPr>
                <a:t>Challenge</a:t>
              </a:r>
              <a:endParaRPr lang="zh-CN" altLang="en-US" sz="3200" dirty="0">
                <a:solidFill>
                  <a:schemeClr val="bg1"/>
                </a:solidFill>
                <a:latin typeface="Times New Roman" panose="02020603050405020304" pitchFamily="18" charset="0"/>
                <a:ea typeface="STXinwei" panose="02010800040101010101" pitchFamily="2" charset="-122"/>
                <a:cs typeface="Times New Roman" panose="02020603050405020304" pitchFamily="18" charset="0"/>
              </a:endParaRPr>
            </a:p>
          </p:txBody>
        </p:sp>
        <p:sp>
          <p:nvSpPr>
            <p:cNvPr id="73" name="矩形 46">
              <a:extLst>
                <a:ext uri="{FF2B5EF4-FFF2-40B4-BE49-F238E27FC236}">
                  <a16:creationId xmlns:a16="http://schemas.microsoft.com/office/drawing/2014/main" id="{1225CB6A-CE60-4F81-0C22-9A1A06915DAF}"/>
                </a:ext>
              </a:extLst>
            </p:cNvPr>
            <p:cNvSpPr/>
            <p:nvPr/>
          </p:nvSpPr>
          <p:spPr>
            <a:xfrm>
              <a:off x="9120742" y="3494120"/>
              <a:ext cx="3355407" cy="584775"/>
            </a:xfrm>
            <a:prstGeom prst="rect">
              <a:avLst/>
            </a:prstGeom>
          </p:spPr>
          <p:txBody>
            <a:bodyPr wrap="square">
              <a:spAutoFit/>
            </a:bodyPr>
            <a:lstStyle/>
            <a:p>
              <a:pPr algn="just"/>
              <a:r>
                <a:rPr lang="en-US" altLang="zh-CN" sz="3200" dirty="0">
                  <a:solidFill>
                    <a:schemeClr val="bg1"/>
                  </a:solidFill>
                  <a:latin typeface="Times New Roman" panose="02020603050405020304" pitchFamily="18" charset="0"/>
                  <a:ea typeface="STXinwei" panose="02010800040101010101" pitchFamily="2" charset="-122"/>
                  <a:cs typeface="Times New Roman" panose="02020603050405020304" pitchFamily="18" charset="0"/>
                </a:rPr>
                <a:t>Method</a:t>
              </a:r>
              <a:endParaRPr lang="zh-CN" altLang="en-US" sz="3200" dirty="0">
                <a:solidFill>
                  <a:schemeClr val="bg1"/>
                </a:solidFill>
                <a:latin typeface="Times New Roman" panose="02020603050405020304" pitchFamily="18" charset="0"/>
                <a:ea typeface="STXinwei" panose="02010800040101010101" pitchFamily="2" charset="-122"/>
                <a:cs typeface="Times New Roman" panose="02020603050405020304" pitchFamily="18" charset="0"/>
              </a:endParaRPr>
            </a:p>
          </p:txBody>
        </p:sp>
        <p:sp>
          <p:nvSpPr>
            <p:cNvPr id="74" name="矩形 47">
              <a:extLst>
                <a:ext uri="{FF2B5EF4-FFF2-40B4-BE49-F238E27FC236}">
                  <a16:creationId xmlns:a16="http://schemas.microsoft.com/office/drawing/2014/main" id="{95B22081-85D0-2D4D-FDAD-737391ADFF32}"/>
                </a:ext>
              </a:extLst>
            </p:cNvPr>
            <p:cNvSpPr/>
            <p:nvPr/>
          </p:nvSpPr>
          <p:spPr>
            <a:xfrm>
              <a:off x="9120742" y="5352710"/>
              <a:ext cx="3355407" cy="584775"/>
            </a:xfrm>
            <a:prstGeom prst="rect">
              <a:avLst/>
            </a:prstGeom>
          </p:spPr>
          <p:txBody>
            <a:bodyPr wrap="square">
              <a:spAutoFit/>
            </a:bodyPr>
            <a:lstStyle/>
            <a:p>
              <a:pPr algn="just"/>
              <a:r>
                <a:rPr lang="en-US" altLang="zh-CN" sz="3200" dirty="0">
                  <a:solidFill>
                    <a:schemeClr val="bg1"/>
                  </a:solidFill>
                  <a:latin typeface="Times New Roman" panose="02020603050405020304" pitchFamily="18" charset="0"/>
                  <a:ea typeface="STXinwei" panose="02010800040101010101" pitchFamily="2" charset="-122"/>
                  <a:cs typeface="Times New Roman" panose="02020603050405020304" pitchFamily="18" charset="0"/>
                </a:rPr>
                <a:t>Results</a:t>
              </a:r>
              <a:endParaRPr lang="zh-CN" altLang="en-US" sz="3200" dirty="0">
                <a:solidFill>
                  <a:schemeClr val="bg1"/>
                </a:solidFill>
                <a:latin typeface="Times New Roman" panose="02020603050405020304" pitchFamily="18" charset="0"/>
                <a:ea typeface="STXinwei" panose="02010800040101010101" pitchFamily="2" charset="-122"/>
                <a:cs typeface="Times New Roman" panose="02020603050405020304" pitchFamily="18" charset="0"/>
              </a:endParaRPr>
            </a:p>
          </p:txBody>
        </p:sp>
        <p:grpSp>
          <p:nvGrpSpPr>
            <p:cNvPr id="75" name="组合 48">
              <a:extLst>
                <a:ext uri="{FF2B5EF4-FFF2-40B4-BE49-F238E27FC236}">
                  <a16:creationId xmlns:a16="http://schemas.microsoft.com/office/drawing/2014/main" id="{AA274126-41CD-BD40-3C9D-94E19BF370D5}"/>
                </a:ext>
              </a:extLst>
            </p:cNvPr>
            <p:cNvGrpSpPr/>
            <p:nvPr/>
          </p:nvGrpSpPr>
          <p:grpSpPr>
            <a:xfrm>
              <a:off x="8530307" y="4566813"/>
              <a:ext cx="297981" cy="297982"/>
              <a:chOff x="7549661" y="3081625"/>
              <a:chExt cx="694758" cy="694760"/>
            </a:xfrm>
          </p:grpSpPr>
          <p:sp>
            <p:nvSpPr>
              <p:cNvPr id="77" name="椭圆 50">
                <a:extLst>
                  <a:ext uri="{FF2B5EF4-FFF2-40B4-BE49-F238E27FC236}">
                    <a16:creationId xmlns:a16="http://schemas.microsoft.com/office/drawing/2014/main" id="{FD966DFF-1578-04FC-E51A-972595F64F00}"/>
                  </a:ext>
                </a:extLst>
              </p:cNvPr>
              <p:cNvSpPr/>
              <p:nvPr/>
            </p:nvSpPr>
            <p:spPr>
              <a:xfrm>
                <a:off x="7549661" y="3081625"/>
                <a:ext cx="694758" cy="694760"/>
              </a:xfrm>
              <a:prstGeom prst="ellipse">
                <a:avLst/>
              </a:prstGeom>
              <a:gradFill flip="none" rotWithShape="1">
                <a:gsLst>
                  <a:gs pos="0">
                    <a:srgbClr val="BFBFBF"/>
                  </a:gs>
                  <a:gs pos="54000">
                    <a:srgbClr val="EFF4F4"/>
                  </a:gs>
                  <a:gs pos="100000">
                    <a:srgbClr val="F6F6F8"/>
                  </a:gs>
                </a:gsLst>
                <a:lin ang="13500000" scaled="1"/>
                <a:tileRect/>
              </a:gradFill>
              <a:ln w="9525">
                <a:solidFill>
                  <a:schemeClr val="bg1">
                    <a:lumMod val="75000"/>
                  </a:schemeClr>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alpha val="70000"/>
                    </a:srgbClr>
                  </a:solidFill>
                  <a:latin typeface="Times New Roman" panose="02020603050405020304" pitchFamily="18" charset="0"/>
                  <a:cs typeface="Times New Roman" panose="02020603050405020304" pitchFamily="18" charset="0"/>
                </a:endParaRPr>
              </a:p>
            </p:txBody>
          </p:sp>
          <p:grpSp>
            <p:nvGrpSpPr>
              <p:cNvPr id="78" name="组合 51">
                <a:extLst>
                  <a:ext uri="{FF2B5EF4-FFF2-40B4-BE49-F238E27FC236}">
                    <a16:creationId xmlns:a16="http://schemas.microsoft.com/office/drawing/2014/main" id="{744DE55B-329E-BB80-154E-7033614E4453}"/>
                  </a:ext>
                </a:extLst>
              </p:cNvPr>
              <p:cNvGrpSpPr/>
              <p:nvPr/>
            </p:nvGrpSpPr>
            <p:grpSpPr>
              <a:xfrm>
                <a:off x="7559696" y="3360433"/>
                <a:ext cx="673079" cy="95635"/>
                <a:chOff x="2555815" y="3410981"/>
                <a:chExt cx="1542583" cy="266788"/>
              </a:xfrm>
            </p:grpSpPr>
            <p:cxnSp>
              <p:nvCxnSpPr>
                <p:cNvPr id="79" name="直接连接符 86">
                  <a:extLst>
                    <a:ext uri="{FF2B5EF4-FFF2-40B4-BE49-F238E27FC236}">
                      <a16:creationId xmlns:a16="http://schemas.microsoft.com/office/drawing/2014/main" id="{488CDD65-01D6-9CEA-4816-318F733D2C43}"/>
                    </a:ext>
                  </a:extLst>
                </p:cNvPr>
                <p:cNvCxnSpPr>
                  <a:cxnSpLocks/>
                  <a:stCxn id="77" idx="2"/>
                </p:cNvCxnSpPr>
                <p:nvPr/>
              </p:nvCxnSpPr>
              <p:spPr>
                <a:xfrm>
                  <a:off x="2555818" y="3677769"/>
                  <a:ext cx="337665" cy="0"/>
                </a:xfrm>
                <a:prstGeom prst="line">
                  <a:avLst/>
                </a:prstGeom>
                <a:ln w="95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80" name="直接连接符 87">
                  <a:extLst>
                    <a:ext uri="{FF2B5EF4-FFF2-40B4-BE49-F238E27FC236}">
                      <a16:creationId xmlns:a16="http://schemas.microsoft.com/office/drawing/2014/main" id="{DA292A11-2118-F9A1-D7E8-CAF17F9F5787}"/>
                    </a:ext>
                  </a:extLst>
                </p:cNvPr>
                <p:cNvCxnSpPr/>
                <p:nvPr/>
              </p:nvCxnSpPr>
              <p:spPr>
                <a:xfrm flipV="1">
                  <a:off x="2893483" y="3410981"/>
                  <a:ext cx="158460" cy="266788"/>
                </a:xfrm>
                <a:prstGeom prst="line">
                  <a:avLst/>
                </a:prstGeom>
                <a:ln w="95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81" name="直接连接符 88">
                  <a:extLst>
                    <a:ext uri="{FF2B5EF4-FFF2-40B4-BE49-F238E27FC236}">
                      <a16:creationId xmlns:a16="http://schemas.microsoft.com/office/drawing/2014/main" id="{D50F1E23-5DE0-CD75-54F0-A75F5CC62A10}"/>
                    </a:ext>
                  </a:extLst>
                </p:cNvPr>
                <p:cNvCxnSpPr/>
                <p:nvPr/>
              </p:nvCxnSpPr>
              <p:spPr>
                <a:xfrm flipH="1">
                  <a:off x="3760733" y="3677769"/>
                  <a:ext cx="337665" cy="0"/>
                </a:xfrm>
                <a:prstGeom prst="line">
                  <a:avLst/>
                </a:prstGeom>
                <a:ln w="95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82" name="直接连接符 89">
                  <a:extLst>
                    <a:ext uri="{FF2B5EF4-FFF2-40B4-BE49-F238E27FC236}">
                      <a16:creationId xmlns:a16="http://schemas.microsoft.com/office/drawing/2014/main" id="{A91142D3-FB6F-D01A-0690-95C785935F76}"/>
                    </a:ext>
                  </a:extLst>
                </p:cNvPr>
                <p:cNvCxnSpPr/>
                <p:nvPr/>
              </p:nvCxnSpPr>
              <p:spPr>
                <a:xfrm flipH="1" flipV="1">
                  <a:off x="3602273" y="3410981"/>
                  <a:ext cx="158460" cy="266788"/>
                </a:xfrm>
                <a:prstGeom prst="line">
                  <a:avLst/>
                </a:prstGeom>
                <a:ln w="95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83" name="直接连接符 90">
                  <a:extLst>
                    <a:ext uri="{FF2B5EF4-FFF2-40B4-BE49-F238E27FC236}">
                      <a16:creationId xmlns:a16="http://schemas.microsoft.com/office/drawing/2014/main" id="{24A5CBE1-6F50-7F03-0992-FFE6B998E1D6}"/>
                    </a:ext>
                  </a:extLst>
                </p:cNvPr>
                <p:cNvCxnSpPr/>
                <p:nvPr/>
              </p:nvCxnSpPr>
              <p:spPr>
                <a:xfrm>
                  <a:off x="3051943" y="3410981"/>
                  <a:ext cx="550330" cy="0"/>
                </a:xfrm>
                <a:prstGeom prst="line">
                  <a:avLst/>
                </a:prstGeom>
                <a:ln w="952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sp>
          <p:nvSpPr>
            <p:cNvPr id="76" name="矩形 49">
              <a:extLst>
                <a:ext uri="{FF2B5EF4-FFF2-40B4-BE49-F238E27FC236}">
                  <a16:creationId xmlns:a16="http://schemas.microsoft.com/office/drawing/2014/main" id="{D78B3F64-F2EC-B334-FE77-ED6FCA7A7317}"/>
                </a:ext>
              </a:extLst>
            </p:cNvPr>
            <p:cNvSpPr/>
            <p:nvPr/>
          </p:nvSpPr>
          <p:spPr>
            <a:xfrm>
              <a:off x="9120742" y="4423414"/>
              <a:ext cx="3355407" cy="584775"/>
            </a:xfrm>
            <a:prstGeom prst="rect">
              <a:avLst/>
            </a:prstGeom>
          </p:spPr>
          <p:txBody>
            <a:bodyPr wrap="square">
              <a:spAutoFit/>
            </a:bodyPr>
            <a:lstStyle/>
            <a:p>
              <a:pPr algn="just"/>
              <a:r>
                <a:rPr lang="en-US" altLang="zh-CN" sz="3200" dirty="0">
                  <a:solidFill>
                    <a:schemeClr val="bg1"/>
                  </a:solidFill>
                  <a:latin typeface="Times New Roman" panose="02020603050405020304" pitchFamily="18" charset="0"/>
                  <a:ea typeface="STXinwei" panose="02010800040101010101" pitchFamily="2" charset="-122"/>
                  <a:cs typeface="Times New Roman" panose="02020603050405020304" pitchFamily="18" charset="0"/>
                </a:rPr>
                <a:t>Analysis</a:t>
              </a:r>
              <a:endParaRPr lang="zh-CN" altLang="en-US" sz="3200" dirty="0">
                <a:solidFill>
                  <a:schemeClr val="bg1"/>
                </a:solidFill>
                <a:latin typeface="Times New Roman" panose="02020603050405020304" pitchFamily="18" charset="0"/>
                <a:ea typeface="STXinwei" panose="02010800040101010101" pitchFamily="2" charset="-122"/>
                <a:cs typeface="Times New Roman" panose="02020603050405020304" pitchFamily="18" charset="0"/>
              </a:endParaRPr>
            </a:p>
          </p:txBody>
        </p:sp>
      </p:grpSp>
    </p:spTree>
    <p:extLst>
      <p:ext uri="{BB962C8B-B14F-4D97-AF65-F5344CB8AC3E}">
        <p14:creationId xmlns:p14="http://schemas.microsoft.com/office/powerpoint/2010/main" val="212982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6818A522-3D1A-6442-CC38-2E7DA6B46840}"/>
              </a:ext>
            </a:extLst>
          </p:cNvPr>
          <p:cNvSpPr>
            <a:spLocks noGrp="1"/>
          </p:cNvSpPr>
          <p:nvPr>
            <p:ph type="body" sz="quarter" idx="11"/>
          </p:nvPr>
        </p:nvSpPr>
        <p:spPr/>
        <p:txBody>
          <a:bodyPr/>
          <a:lstStyle/>
          <a:p>
            <a:r>
              <a:rPr lang="en-US" altLang="zh-CN" b="1" kern="100" dirty="0">
                <a:effectLst/>
                <a:ea typeface="DengXian" panose="02010600030101010101" pitchFamily="2" charset="-122"/>
              </a:rPr>
              <a:t>Dataset &amp; Tasks</a:t>
            </a:r>
            <a:endParaRPr lang="zh-CN" altLang="zh-CN" kern="100" dirty="0">
              <a:effectLst/>
              <a:ea typeface="DengXian" panose="02010600030101010101" pitchFamily="2" charset="-122"/>
            </a:endParaRPr>
          </a:p>
        </p:txBody>
      </p:sp>
      <p:pic>
        <p:nvPicPr>
          <p:cNvPr id="1026" name="Picture 2">
            <a:extLst>
              <a:ext uri="{FF2B5EF4-FFF2-40B4-BE49-F238E27FC236}">
                <a16:creationId xmlns:a16="http://schemas.microsoft.com/office/drawing/2014/main" id="{9284EA0C-69B3-3D6E-4F1B-A3904D07F56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81345" y="796863"/>
            <a:ext cx="4907279" cy="46256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F916085-73B9-A2A7-F4F9-EB08106F7B6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096000" y="796863"/>
            <a:ext cx="4815194" cy="462567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D6EB320D-3929-5F7C-2667-049DBF174680}"/>
              </a:ext>
            </a:extLst>
          </p:cNvPr>
          <p:cNvSpPr txBox="1"/>
          <p:nvPr/>
        </p:nvSpPr>
        <p:spPr>
          <a:xfrm>
            <a:off x="584883" y="5512466"/>
            <a:ext cx="11022233" cy="646331"/>
          </a:xfrm>
          <a:prstGeom prst="rect">
            <a:avLst/>
          </a:prstGeom>
          <a:noFill/>
        </p:spPr>
        <p:txBody>
          <a:bodyPr wrap="square" rtlCol="0">
            <a:spAutoFit/>
          </a:bodyPr>
          <a:lstStyle/>
          <a:p>
            <a:pPr algn="just"/>
            <a:r>
              <a:rPr lang="en-US" altLang="zh-CN" b="0" i="0" dirty="0">
                <a:solidFill>
                  <a:srgbClr val="333333"/>
                </a:solidFill>
                <a:effectLst/>
                <a:latin typeface="Times New Roman" panose="02020603050405020304" pitchFamily="18" charset="0"/>
                <a:cs typeface="Times New Roman" panose="02020603050405020304" pitchFamily="18" charset="0"/>
              </a:rPr>
              <a:t>This competition is dedicated to enhancing multimodal perception and comprehension capabilities of MLLMs for autonomous driving, focusing on the </a:t>
            </a:r>
            <a:r>
              <a:rPr lang="en-US" altLang="zh-CN" b="1" i="0" dirty="0">
                <a:solidFill>
                  <a:srgbClr val="333333"/>
                </a:solidFill>
                <a:effectLst/>
                <a:latin typeface="Times New Roman" panose="02020603050405020304" pitchFamily="18" charset="0"/>
                <a:cs typeface="Times New Roman" panose="02020603050405020304" pitchFamily="18" charset="0"/>
              </a:rPr>
              <a:t>General</a:t>
            </a:r>
            <a:r>
              <a:rPr lang="zh-CN" altLang="en-US" b="1" i="0" dirty="0">
                <a:solidFill>
                  <a:srgbClr val="333333"/>
                </a:solidFill>
                <a:effectLst/>
                <a:latin typeface="Times New Roman" panose="02020603050405020304" pitchFamily="18" charset="0"/>
                <a:cs typeface="Times New Roman" panose="02020603050405020304" pitchFamily="18" charset="0"/>
              </a:rPr>
              <a:t> </a:t>
            </a:r>
            <a:r>
              <a:rPr lang="en-US" altLang="zh-CN" b="1" i="0" dirty="0">
                <a:solidFill>
                  <a:srgbClr val="333333"/>
                </a:solidFill>
                <a:effectLst/>
                <a:latin typeface="Times New Roman" panose="02020603050405020304" pitchFamily="18" charset="0"/>
                <a:cs typeface="Times New Roman" panose="02020603050405020304" pitchFamily="18" charset="0"/>
              </a:rPr>
              <a:t>Perception</a:t>
            </a:r>
            <a:r>
              <a:rPr lang="en-US" altLang="zh-CN" b="0" i="0" dirty="0">
                <a:solidFill>
                  <a:srgbClr val="333333"/>
                </a:solidFill>
                <a:effectLst/>
                <a:latin typeface="Times New Roman" panose="02020603050405020304" pitchFamily="18" charset="0"/>
                <a:cs typeface="Times New Roman" panose="02020603050405020304" pitchFamily="18" charset="0"/>
              </a:rPr>
              <a:t>, </a:t>
            </a:r>
            <a:r>
              <a:rPr lang="en-US" altLang="zh-CN" b="1" i="0" dirty="0">
                <a:solidFill>
                  <a:srgbClr val="333333"/>
                </a:solidFill>
                <a:effectLst/>
                <a:latin typeface="Times New Roman" panose="02020603050405020304" pitchFamily="18" charset="0"/>
                <a:cs typeface="Times New Roman" panose="02020603050405020304" pitchFamily="18" charset="0"/>
              </a:rPr>
              <a:t>Regional Perception</a:t>
            </a:r>
            <a:r>
              <a:rPr lang="en-US" altLang="zh-CN" b="0" i="0" dirty="0">
                <a:solidFill>
                  <a:srgbClr val="333333"/>
                </a:solidFill>
                <a:effectLst/>
                <a:latin typeface="Times New Roman" panose="02020603050405020304" pitchFamily="18" charset="0"/>
                <a:cs typeface="Times New Roman" panose="02020603050405020304" pitchFamily="18" charset="0"/>
              </a:rPr>
              <a:t>, and </a:t>
            </a:r>
            <a:r>
              <a:rPr lang="en-US" altLang="zh-CN" b="1" i="0" dirty="0">
                <a:solidFill>
                  <a:srgbClr val="333333"/>
                </a:solidFill>
                <a:effectLst/>
                <a:latin typeface="Times New Roman" panose="02020603050405020304" pitchFamily="18" charset="0"/>
                <a:cs typeface="Times New Roman" panose="02020603050405020304" pitchFamily="18" charset="0"/>
              </a:rPr>
              <a:t>Driving Suggestions</a:t>
            </a:r>
            <a:r>
              <a:rPr lang="en-US" altLang="zh-CN" b="0" i="0" dirty="0">
                <a:solidFill>
                  <a:srgbClr val="333333"/>
                </a:solidFill>
                <a:effectLst/>
                <a:latin typeface="Times New Roman" panose="02020603050405020304" pitchFamily="18" charset="0"/>
                <a:cs typeface="Times New Roman" panose="02020603050405020304" pitchFamily="18" charset="0"/>
              </a:rPr>
              <a:t>.</a:t>
            </a:r>
            <a:endParaRPr kumimoji="1" lang="zh-CN" altLang="en-US" dirty="0">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FDBAEA0B-0F6D-B5D0-6B02-D936407F76B8}"/>
              </a:ext>
            </a:extLst>
          </p:cNvPr>
          <p:cNvSpPr/>
          <p:nvPr/>
        </p:nvSpPr>
        <p:spPr>
          <a:xfrm>
            <a:off x="302453" y="6283615"/>
            <a:ext cx="10608741"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spAutoFit/>
          </a:bodyPr>
          <a:lstStyle/>
          <a:p>
            <a:pPr>
              <a:defRPr/>
            </a:pPr>
            <a:r>
              <a:rPr lang="en-US" altLang="zh-CN" sz="1400" dirty="0">
                <a:solidFill>
                  <a:srgbClr val="1D1D1A"/>
                </a:solidFill>
                <a:latin typeface="Candara" panose="020E0502030303020204" pitchFamily="34" charset="0"/>
                <a:ea typeface="华文中宋" panose="02010600040101010101" pitchFamily="2" charset="-122"/>
              </a:rPr>
              <a:t>[A] </a:t>
            </a:r>
            <a:r>
              <a:rPr lang="en-US" altLang="zh-CN" sz="1400" b="1" dirty="0">
                <a:solidFill>
                  <a:srgbClr val="00B0F0"/>
                </a:solidFill>
                <a:latin typeface="Candara" panose="020E0502030303020204" pitchFamily="34" charset="0"/>
                <a:ea typeface="华文中宋" panose="02010600040101010101" pitchFamily="2" charset="-122"/>
              </a:rPr>
              <a:t>Li</a:t>
            </a:r>
            <a:r>
              <a:rPr lang="zh-CN" altLang="en-US" sz="1400" b="1" dirty="0">
                <a:solidFill>
                  <a:srgbClr val="00B0F0"/>
                </a:solidFill>
                <a:latin typeface="Candara" panose="020E0502030303020204" pitchFamily="34" charset="0"/>
                <a:ea typeface="华文中宋" panose="02010600040101010101" pitchFamily="2" charset="-122"/>
              </a:rPr>
              <a:t> </a:t>
            </a:r>
            <a:r>
              <a:rPr lang="en-US" altLang="zh-CN" sz="1400" b="1" dirty="0" err="1">
                <a:solidFill>
                  <a:srgbClr val="00B0F0"/>
                </a:solidFill>
                <a:latin typeface="Candara" panose="020E0502030303020204" pitchFamily="34" charset="0"/>
                <a:ea typeface="华文中宋" panose="02010600040101010101" pitchFamily="2" charset="-122"/>
              </a:rPr>
              <a:t>Yanze</a:t>
            </a:r>
            <a:r>
              <a:rPr lang="en-US" altLang="zh-CN" sz="1400" b="1" dirty="0">
                <a:solidFill>
                  <a:srgbClr val="00B0F0"/>
                </a:solidFill>
                <a:latin typeface="Candara" panose="020E0502030303020204" pitchFamily="34" charset="0"/>
                <a:ea typeface="华文中宋" panose="02010600040101010101" pitchFamily="2" charset="-122"/>
              </a:rPr>
              <a:t> </a:t>
            </a:r>
            <a:r>
              <a:rPr lang="en-US" altLang="zh-CN" sz="1400" i="1" dirty="0">
                <a:solidFill>
                  <a:srgbClr val="1D1D1A"/>
                </a:solidFill>
                <a:latin typeface="Candara" panose="020E0502030303020204" pitchFamily="34" charset="0"/>
                <a:ea typeface="华文中宋" panose="02010600040101010101" pitchFamily="2" charset="-122"/>
              </a:rPr>
              <a:t>et al.</a:t>
            </a:r>
            <a:r>
              <a:rPr lang="en-US" altLang="zh-CN" sz="1400" dirty="0">
                <a:solidFill>
                  <a:srgbClr val="1D1D1A"/>
                </a:solidFill>
                <a:latin typeface="Candara" panose="020E0502030303020204" pitchFamily="34" charset="0"/>
                <a:ea typeface="华文中宋" panose="02010600040101010101" pitchFamily="2" charset="-122"/>
              </a:rPr>
              <a:t>, Automated evaluation of large vision-language models on self-driving corner cases, in </a:t>
            </a:r>
            <a:r>
              <a:rPr lang="en-US" altLang="zh-CN" sz="1400" i="1" dirty="0">
                <a:solidFill>
                  <a:srgbClr val="1D1D1A"/>
                </a:solidFill>
                <a:latin typeface="Candara" panose="020E0502030303020204" pitchFamily="34" charset="0"/>
                <a:ea typeface="华文中宋" panose="02010600040101010101" pitchFamily="2" charset="-122"/>
              </a:rPr>
              <a:t>arXiv preprint: 2404.10595</a:t>
            </a:r>
            <a:r>
              <a:rPr lang="en-US" altLang="zh-CN" sz="1400" dirty="0">
                <a:solidFill>
                  <a:srgbClr val="1D1D1A"/>
                </a:solidFill>
                <a:latin typeface="Candara" panose="020E0502030303020204" pitchFamily="34" charset="0"/>
                <a:ea typeface="华文中宋" panose="02010600040101010101" pitchFamily="2" charset="-122"/>
              </a:rPr>
              <a:t>, 2024.</a:t>
            </a:r>
          </a:p>
        </p:txBody>
      </p:sp>
    </p:spTree>
    <p:extLst>
      <p:ext uri="{BB962C8B-B14F-4D97-AF65-F5344CB8AC3E}">
        <p14:creationId xmlns:p14="http://schemas.microsoft.com/office/powerpoint/2010/main" val="4213882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198D8BAC-4CC6-2A73-D687-5C42B4A92D94}"/>
              </a:ext>
            </a:extLst>
          </p:cNvPr>
          <p:cNvSpPr>
            <a:spLocks noGrp="1"/>
          </p:cNvSpPr>
          <p:nvPr>
            <p:ph type="body" sz="quarter" idx="11"/>
          </p:nvPr>
        </p:nvSpPr>
        <p:spPr/>
        <p:txBody>
          <a:bodyPr/>
          <a:lstStyle/>
          <a:p>
            <a:r>
              <a:rPr lang="en-US" altLang="zh-CN" b="1" kern="100" dirty="0">
                <a:ea typeface="DengXian" panose="02010600030101010101" pitchFamily="2" charset="-122"/>
              </a:rPr>
              <a:t>Challenges</a:t>
            </a:r>
            <a:r>
              <a:rPr lang="en-US" altLang="zh-CN" dirty="0"/>
              <a:t> </a:t>
            </a:r>
            <a:r>
              <a:rPr lang="en-US" altLang="zh-CN" kern="100" dirty="0">
                <a:effectLst/>
                <a:ea typeface="DengXian" panose="02010600030101010101" pitchFamily="2" charset="-122"/>
              </a:rPr>
              <a:t>in</a:t>
            </a:r>
            <a:r>
              <a:rPr lang="zh-CN" altLang="en-US" kern="100" dirty="0">
                <a:effectLst/>
                <a:ea typeface="DengXian" panose="02010600030101010101" pitchFamily="2" charset="-122"/>
              </a:rPr>
              <a:t> </a:t>
            </a:r>
            <a:r>
              <a:rPr lang="en-US" altLang="zh-CN" kern="100" dirty="0">
                <a:effectLst/>
                <a:ea typeface="DengXian" panose="02010600030101010101" pitchFamily="2" charset="-122"/>
              </a:rPr>
              <a:t>Corner</a:t>
            </a:r>
            <a:r>
              <a:rPr lang="zh-CN" altLang="en-US" kern="100" dirty="0">
                <a:effectLst/>
                <a:ea typeface="DengXian" panose="02010600030101010101" pitchFamily="2" charset="-122"/>
              </a:rPr>
              <a:t> </a:t>
            </a:r>
            <a:r>
              <a:rPr lang="en-US" altLang="zh-CN" kern="100" dirty="0">
                <a:effectLst/>
                <a:ea typeface="DengXian" panose="02010600030101010101" pitchFamily="2" charset="-122"/>
              </a:rPr>
              <a:t>Cases</a:t>
            </a:r>
            <a:endParaRPr lang="zh-CN" altLang="zh-CN" kern="100" dirty="0">
              <a:effectLst/>
              <a:ea typeface="DengXian" panose="02010600030101010101" pitchFamily="2" charset="-122"/>
            </a:endParaRPr>
          </a:p>
        </p:txBody>
      </p:sp>
      <p:pic>
        <p:nvPicPr>
          <p:cNvPr id="7" name="图片 6">
            <a:extLst>
              <a:ext uri="{FF2B5EF4-FFF2-40B4-BE49-F238E27FC236}">
                <a16:creationId xmlns:a16="http://schemas.microsoft.com/office/drawing/2014/main" id="{1447CB25-43D3-A77E-E824-9FE4EE4C3EFE}"/>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894812" y="3392092"/>
            <a:ext cx="5275633" cy="2247436"/>
          </a:xfrm>
          <a:prstGeom prst="rect">
            <a:avLst/>
          </a:prstGeom>
        </p:spPr>
      </p:pic>
      <p:pic>
        <p:nvPicPr>
          <p:cNvPr id="9" name="图片 8">
            <a:extLst>
              <a:ext uri="{FF2B5EF4-FFF2-40B4-BE49-F238E27FC236}">
                <a16:creationId xmlns:a16="http://schemas.microsoft.com/office/drawing/2014/main" id="{C06F0F43-9B53-48D7-287A-B0A0DE0C91ED}"/>
              </a:ext>
            </a:extLst>
          </p:cNvPr>
          <p:cNvPicPr>
            <a:picLocks noChangeAspect="1"/>
          </p:cNvPicPr>
          <p:nvPr/>
        </p:nvPicPr>
        <p:blipFill>
          <a:blip r:embed="rId4"/>
          <a:stretch>
            <a:fillRect/>
          </a:stretch>
        </p:blipFill>
        <p:spPr>
          <a:xfrm>
            <a:off x="5183664" y="911675"/>
            <a:ext cx="5853017" cy="1869955"/>
          </a:xfrm>
          <a:prstGeom prst="rect">
            <a:avLst/>
          </a:prstGeom>
        </p:spPr>
      </p:pic>
      <p:pic>
        <p:nvPicPr>
          <p:cNvPr id="10" name="图片 9">
            <a:extLst>
              <a:ext uri="{FF2B5EF4-FFF2-40B4-BE49-F238E27FC236}">
                <a16:creationId xmlns:a16="http://schemas.microsoft.com/office/drawing/2014/main" id="{EDD3A228-3353-2653-6D5F-651401729161}"/>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894812" y="911675"/>
            <a:ext cx="4055914" cy="1754786"/>
          </a:xfrm>
          <a:prstGeom prst="rect">
            <a:avLst/>
          </a:prstGeom>
        </p:spPr>
      </p:pic>
      <p:sp>
        <p:nvSpPr>
          <p:cNvPr id="11" name="文本框 10">
            <a:extLst>
              <a:ext uri="{FF2B5EF4-FFF2-40B4-BE49-F238E27FC236}">
                <a16:creationId xmlns:a16="http://schemas.microsoft.com/office/drawing/2014/main" id="{1E205509-A2CF-2AC1-F5C1-2704BD9D2184}"/>
              </a:ext>
            </a:extLst>
          </p:cNvPr>
          <p:cNvSpPr txBox="1"/>
          <p:nvPr/>
        </p:nvSpPr>
        <p:spPr>
          <a:xfrm>
            <a:off x="1844718" y="2752987"/>
            <a:ext cx="2156101" cy="369332"/>
          </a:xfrm>
          <a:prstGeom prst="rect">
            <a:avLst/>
          </a:prstGeom>
          <a:noFill/>
        </p:spPr>
        <p:txBody>
          <a:bodyPr wrap="square" rtlCol="0">
            <a:spAutoFit/>
          </a:bodyPr>
          <a:lstStyle/>
          <a:p>
            <a:pPr algn="ctr"/>
            <a:r>
              <a:rPr lang="en-US" altLang="zh-CN" b="0" i="0" u="none" strike="noStrike" dirty="0">
                <a:effectLst/>
                <a:latin typeface="Times New Roman" panose="02020603050405020304" pitchFamily="18" charset="0"/>
                <a:cs typeface="Times New Roman" panose="02020603050405020304" pitchFamily="18" charset="0"/>
              </a:rPr>
              <a:t>Varied Scenes</a:t>
            </a:r>
            <a:endParaRPr kumimoji="1" lang="zh-CN" altLang="en-US"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52EEB669-3377-4191-4162-9676BD4F8D3F}"/>
              </a:ext>
            </a:extLst>
          </p:cNvPr>
          <p:cNvSpPr txBox="1"/>
          <p:nvPr/>
        </p:nvSpPr>
        <p:spPr>
          <a:xfrm>
            <a:off x="7429144" y="2752987"/>
            <a:ext cx="2416441"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D</a:t>
            </a:r>
            <a:r>
              <a:rPr lang="en-US" altLang="zh-CN" b="0" i="0" u="none" strike="noStrike" dirty="0">
                <a:effectLst/>
                <a:latin typeface="Times New Roman" panose="02020603050405020304" pitchFamily="18" charset="0"/>
                <a:cs typeface="Times New Roman" panose="02020603050405020304" pitchFamily="18" charset="0"/>
              </a:rPr>
              <a:t>iverse O</a:t>
            </a:r>
            <a:r>
              <a:rPr lang="en-US" altLang="zh-CN" dirty="0">
                <a:latin typeface="Times New Roman" panose="02020603050405020304" pitchFamily="18" charset="0"/>
                <a:cs typeface="Times New Roman" panose="02020603050405020304" pitchFamily="18" charset="0"/>
              </a:rPr>
              <a:t>bject</a:t>
            </a:r>
            <a:r>
              <a:rPr lang="en-US" altLang="zh-CN" b="0" i="0" u="none" strike="noStrike" dirty="0">
                <a:effectLst/>
                <a:latin typeface="Times New Roman" panose="02020603050405020304" pitchFamily="18" charset="0"/>
                <a:cs typeface="Times New Roman" panose="02020603050405020304" pitchFamily="18" charset="0"/>
              </a:rPr>
              <a:t>s</a:t>
            </a:r>
            <a:endParaRPr kumimoji="1" lang="zh-CN" altLang="en-US"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81F3E473-2A75-5096-7F63-95388AD07CC1}"/>
              </a:ext>
            </a:extLst>
          </p:cNvPr>
          <p:cNvPicPr>
            <a:picLocks noChangeAspect="1"/>
          </p:cNvPicPr>
          <p:nvPr/>
        </p:nvPicPr>
        <p:blipFill>
          <a:blip r:embed="rId6"/>
          <a:stretch>
            <a:fillRect/>
          </a:stretch>
        </p:blipFill>
        <p:spPr>
          <a:xfrm>
            <a:off x="9162188" y="3392092"/>
            <a:ext cx="1892580" cy="2034315"/>
          </a:xfrm>
          <a:prstGeom prst="rect">
            <a:avLst/>
          </a:prstGeom>
        </p:spPr>
      </p:pic>
      <p:pic>
        <p:nvPicPr>
          <p:cNvPr id="5" name="图片 4">
            <a:extLst>
              <a:ext uri="{FF2B5EF4-FFF2-40B4-BE49-F238E27FC236}">
                <a16:creationId xmlns:a16="http://schemas.microsoft.com/office/drawing/2014/main" id="{D28C8E12-17ED-CA39-5D67-F478976DA250}"/>
              </a:ext>
            </a:extLst>
          </p:cNvPr>
          <p:cNvPicPr>
            <a:picLocks noChangeAspect="1"/>
          </p:cNvPicPr>
          <p:nvPr/>
        </p:nvPicPr>
        <p:blipFill>
          <a:blip r:embed="rId7"/>
          <a:stretch>
            <a:fillRect/>
          </a:stretch>
        </p:blipFill>
        <p:spPr>
          <a:xfrm>
            <a:off x="6796870" y="3476296"/>
            <a:ext cx="1662993" cy="2018357"/>
          </a:xfrm>
          <a:prstGeom prst="rect">
            <a:avLst/>
          </a:prstGeom>
        </p:spPr>
      </p:pic>
      <p:sp>
        <p:nvSpPr>
          <p:cNvPr id="6" name="文本框 5">
            <a:extLst>
              <a:ext uri="{FF2B5EF4-FFF2-40B4-BE49-F238E27FC236}">
                <a16:creationId xmlns:a16="http://schemas.microsoft.com/office/drawing/2014/main" id="{D09B34E4-223E-D03C-D132-6C92EF6B5FC2}"/>
              </a:ext>
            </a:extLst>
          </p:cNvPr>
          <p:cNvSpPr txBox="1"/>
          <p:nvPr/>
        </p:nvSpPr>
        <p:spPr>
          <a:xfrm>
            <a:off x="6911663" y="5651946"/>
            <a:ext cx="1486304"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Small</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Objects</a:t>
            </a:r>
            <a:endParaRPr kumimoji="1" lang="zh-CN" altLang="en-US"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17456D8A-1DA8-A24C-9F03-FE96E2DDEA43}"/>
              </a:ext>
            </a:extLst>
          </p:cNvPr>
          <p:cNvSpPr txBox="1"/>
          <p:nvPr/>
        </p:nvSpPr>
        <p:spPr>
          <a:xfrm>
            <a:off x="9057517" y="5651946"/>
            <a:ext cx="2101922" cy="369332"/>
          </a:xfrm>
          <a:prstGeom prst="rect">
            <a:avLst/>
          </a:prstGeom>
          <a:noFill/>
        </p:spPr>
        <p:txBody>
          <a:bodyPr wrap="none" rtlCol="0">
            <a:spAutoFit/>
          </a:bodyPr>
          <a:lstStyle/>
          <a:p>
            <a:pPr algn="ctr"/>
            <a:r>
              <a:rPr kumimoji="1" lang="en-US" altLang="zh-CN" dirty="0">
                <a:latin typeface="Times New Roman" panose="02020603050405020304" pitchFamily="18" charset="0"/>
                <a:cs typeface="Times New Roman" panose="02020603050405020304" pitchFamily="18" charset="0"/>
              </a:rPr>
              <a:t>Contextual Anomaly</a:t>
            </a:r>
            <a:endParaRPr kumimoji="1" lang="zh-CN" altLang="en-US" dirty="0">
              <a:latin typeface="Times New Roman" panose="02020603050405020304" pitchFamily="18" charset="0"/>
              <a:cs typeface="Times New Roman" panose="02020603050405020304" pitchFamily="18" charset="0"/>
            </a:endParaRPr>
          </a:p>
        </p:txBody>
      </p:sp>
      <p:sp>
        <p:nvSpPr>
          <p:cNvPr id="21" name="文本框 20">
            <a:extLst>
              <a:ext uri="{FF2B5EF4-FFF2-40B4-BE49-F238E27FC236}">
                <a16:creationId xmlns:a16="http://schemas.microsoft.com/office/drawing/2014/main" id="{870642CE-EB5D-B366-2610-B3A43EE2F73B}"/>
              </a:ext>
            </a:extLst>
          </p:cNvPr>
          <p:cNvSpPr txBox="1"/>
          <p:nvPr/>
        </p:nvSpPr>
        <p:spPr>
          <a:xfrm>
            <a:off x="2454577" y="5651946"/>
            <a:ext cx="2156101" cy="369332"/>
          </a:xfrm>
          <a:prstGeom prst="rect">
            <a:avLst/>
          </a:prstGeom>
          <a:noFill/>
        </p:spPr>
        <p:txBody>
          <a:bodyPr wrap="square" rtlCol="0">
            <a:spAutoFit/>
          </a:bodyPr>
          <a:lstStyle/>
          <a:p>
            <a:pPr algn="ctr"/>
            <a:r>
              <a:rPr lang="en-US" altLang="zh-CN" b="0" i="0" u="none" strike="noStrike" dirty="0">
                <a:effectLst/>
                <a:latin typeface="Times New Roman" panose="02020603050405020304" pitchFamily="18" charset="0"/>
                <a:cs typeface="Times New Roman" panose="02020603050405020304" pitchFamily="18" charset="0"/>
              </a:rPr>
              <a:t>Varied Scenes</a:t>
            </a:r>
            <a:endParaRPr kumimoji="1" lang="zh-CN" altLang="en-US" dirty="0">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C75C5B2E-B7F0-0191-B394-4A5669C05D73}"/>
              </a:ext>
            </a:extLst>
          </p:cNvPr>
          <p:cNvSpPr/>
          <p:nvPr/>
        </p:nvSpPr>
        <p:spPr>
          <a:xfrm>
            <a:off x="302453" y="6283615"/>
            <a:ext cx="10608741"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spAutoFit/>
          </a:bodyPr>
          <a:lstStyle/>
          <a:p>
            <a:pPr>
              <a:defRPr/>
            </a:pPr>
            <a:r>
              <a:rPr lang="en-US" altLang="zh-CN" sz="1400" dirty="0">
                <a:solidFill>
                  <a:srgbClr val="1D1D1A"/>
                </a:solidFill>
                <a:latin typeface="Candara" panose="020E0502030303020204" pitchFamily="34" charset="0"/>
                <a:ea typeface="华文中宋" panose="02010600040101010101" pitchFamily="2" charset="-122"/>
              </a:rPr>
              <a:t>[A] </a:t>
            </a:r>
            <a:r>
              <a:rPr lang="en-US" altLang="zh-CN" sz="1400" b="1" dirty="0">
                <a:solidFill>
                  <a:srgbClr val="00B0F0"/>
                </a:solidFill>
                <a:latin typeface="Candara" panose="020E0502030303020204" pitchFamily="34" charset="0"/>
                <a:ea typeface="华文中宋" panose="02010600040101010101" pitchFamily="2" charset="-122"/>
              </a:rPr>
              <a:t>Li </a:t>
            </a:r>
            <a:r>
              <a:rPr lang="en-US" altLang="zh-CN" sz="1400" b="1" dirty="0" err="1">
                <a:solidFill>
                  <a:srgbClr val="00B0F0"/>
                </a:solidFill>
                <a:latin typeface="Candara" panose="020E0502030303020204" pitchFamily="34" charset="0"/>
                <a:ea typeface="华文中宋" panose="02010600040101010101" pitchFamily="2" charset="-122"/>
              </a:rPr>
              <a:t>Kaican</a:t>
            </a:r>
            <a:r>
              <a:rPr lang="en-US" altLang="zh-CN" sz="1400" b="1" dirty="0">
                <a:solidFill>
                  <a:srgbClr val="00B0F0"/>
                </a:solidFill>
                <a:latin typeface="Candara" panose="020E0502030303020204" pitchFamily="34" charset="0"/>
                <a:ea typeface="华文中宋" panose="02010600040101010101" pitchFamily="2" charset="-122"/>
              </a:rPr>
              <a:t> </a:t>
            </a:r>
            <a:r>
              <a:rPr lang="en-US" altLang="zh-CN" sz="1400" i="1" dirty="0">
                <a:solidFill>
                  <a:srgbClr val="1D1D1A"/>
                </a:solidFill>
                <a:latin typeface="Candara" panose="020E0502030303020204" pitchFamily="34" charset="0"/>
                <a:ea typeface="华文中宋" panose="02010600040101010101" pitchFamily="2" charset="-122"/>
              </a:rPr>
              <a:t>et al.</a:t>
            </a:r>
            <a:r>
              <a:rPr lang="en-US" altLang="zh-CN" sz="1400" dirty="0">
                <a:solidFill>
                  <a:srgbClr val="1D1D1A"/>
                </a:solidFill>
                <a:latin typeface="Candara" panose="020E0502030303020204" pitchFamily="34" charset="0"/>
                <a:ea typeface="华文中宋" panose="02010600040101010101" pitchFamily="2" charset="-122"/>
              </a:rPr>
              <a:t>, Coda: A real-world road corner case dataset for object detection in autonomous driving, in </a:t>
            </a:r>
            <a:r>
              <a:rPr lang="en-US" altLang="zh-CN" sz="1400" i="1" dirty="0">
                <a:solidFill>
                  <a:srgbClr val="1D1D1A"/>
                </a:solidFill>
                <a:latin typeface="Candara" panose="020E0502030303020204" pitchFamily="34" charset="0"/>
                <a:ea typeface="华文中宋" panose="02010600040101010101" pitchFamily="2" charset="-122"/>
              </a:rPr>
              <a:t>ECCV</a:t>
            </a:r>
            <a:r>
              <a:rPr lang="en-US" altLang="zh-CN" sz="1400" dirty="0">
                <a:solidFill>
                  <a:srgbClr val="1D1D1A"/>
                </a:solidFill>
                <a:latin typeface="Candara" panose="020E0502030303020204" pitchFamily="34" charset="0"/>
                <a:ea typeface="华文中宋" panose="02010600040101010101" pitchFamily="2" charset="-122"/>
              </a:rPr>
              <a:t>, 2022.</a:t>
            </a:r>
          </a:p>
        </p:txBody>
      </p:sp>
    </p:spTree>
    <p:extLst>
      <p:ext uri="{BB962C8B-B14F-4D97-AF65-F5344CB8AC3E}">
        <p14:creationId xmlns:p14="http://schemas.microsoft.com/office/powerpoint/2010/main" val="3726956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FCD7B52-9642-A49D-7CE4-C02AC5003603}"/>
              </a:ext>
            </a:extLst>
          </p:cNvPr>
          <p:cNvSpPr>
            <a:spLocks noGrp="1"/>
          </p:cNvSpPr>
          <p:nvPr>
            <p:ph type="body" sz="quarter" idx="11"/>
          </p:nvPr>
        </p:nvSpPr>
        <p:spPr/>
        <p:txBody>
          <a:bodyPr/>
          <a:lstStyle/>
          <a:p>
            <a:r>
              <a:rPr lang="en-US" altLang="zh-CN" dirty="0"/>
              <a:t>Regional Perception via Vision-Language Models</a:t>
            </a:r>
          </a:p>
        </p:txBody>
      </p:sp>
      <p:pic>
        <p:nvPicPr>
          <p:cNvPr id="8" name="图片 4">
            <a:extLst>
              <a:ext uri="{FF2B5EF4-FFF2-40B4-BE49-F238E27FC236}">
                <a16:creationId xmlns:a16="http://schemas.microsoft.com/office/drawing/2014/main" id="{75B101BB-DD45-21BB-5C9E-F086F1503F53}"/>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683082" y="979494"/>
            <a:ext cx="4586415" cy="2437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a:extLst>
              <a:ext uri="{FF2B5EF4-FFF2-40B4-BE49-F238E27FC236}">
                <a16:creationId xmlns:a16="http://schemas.microsoft.com/office/drawing/2014/main" id="{2D30C137-A596-F8E3-4F3F-D602DE5E8F23}"/>
              </a:ext>
            </a:extLst>
          </p:cNvPr>
          <p:cNvPicPr>
            <a:picLocks noChangeAspect="1"/>
          </p:cNvPicPr>
          <p:nvPr/>
        </p:nvPicPr>
        <p:blipFill>
          <a:blip r:embed="rId4"/>
          <a:stretch>
            <a:fillRect/>
          </a:stretch>
        </p:blipFill>
        <p:spPr>
          <a:xfrm>
            <a:off x="196577" y="772132"/>
            <a:ext cx="3098416" cy="3505462"/>
          </a:xfrm>
          <a:prstGeom prst="rect">
            <a:avLst/>
          </a:prstGeom>
        </p:spPr>
      </p:pic>
      <p:pic>
        <p:nvPicPr>
          <p:cNvPr id="2050" name="Picture 2" descr="image">
            <a:extLst>
              <a:ext uri="{FF2B5EF4-FFF2-40B4-BE49-F238E27FC236}">
                <a16:creationId xmlns:a16="http://schemas.microsoft.com/office/drawing/2014/main" id="{2D5FB662-BCC5-874A-086F-4A1A49C24FD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96577" y="4386986"/>
            <a:ext cx="2972292" cy="1784862"/>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F0A513E6-4956-DC9F-3353-06697D00F1B6}"/>
              </a:ext>
            </a:extLst>
          </p:cNvPr>
          <p:cNvSpPr txBox="1"/>
          <p:nvPr/>
        </p:nvSpPr>
        <p:spPr>
          <a:xfrm>
            <a:off x="3683082" y="3540818"/>
            <a:ext cx="4586415" cy="830997"/>
          </a:xfrm>
          <a:prstGeom prst="rect">
            <a:avLst/>
          </a:prstGeom>
          <a:noFill/>
        </p:spPr>
        <p:txBody>
          <a:bodyPr wrap="square" rtlCol="0">
            <a:spAutoFit/>
          </a:bodyPr>
          <a:lstStyle/>
          <a:p>
            <a:pPr algn="just"/>
            <a:r>
              <a:rPr kumimoji="1" lang="en-US" altLang="zh-CN" sz="1600" b="1" dirty="0">
                <a:latin typeface="Times New Roman" panose="02020603050405020304" pitchFamily="18" charset="0"/>
                <a:cs typeface="Times New Roman" panose="02020603050405020304" pitchFamily="18" charset="0"/>
              </a:rPr>
              <a:t>Query: </a:t>
            </a:r>
            <a:r>
              <a:rPr lang="zh-CN" altLang="zh-CN" sz="1600" dirty="0">
                <a:latin typeface="Times New Roman" panose="02020603050405020304" pitchFamily="18" charset="0"/>
                <a:cs typeface="Times New Roman" panose="02020603050405020304" pitchFamily="18" charset="0"/>
              </a:rPr>
              <a:t>Please describe the object inside the red rectangle in the image and explain why it affect ego car driving. </a:t>
            </a:r>
          </a:p>
        </p:txBody>
      </p:sp>
      <p:sp>
        <p:nvSpPr>
          <p:cNvPr id="12" name="文本框 11">
            <a:extLst>
              <a:ext uri="{FF2B5EF4-FFF2-40B4-BE49-F238E27FC236}">
                <a16:creationId xmlns:a16="http://schemas.microsoft.com/office/drawing/2014/main" id="{1AB1EBC2-8E69-E575-7BA4-57B37D24B6FF}"/>
              </a:ext>
            </a:extLst>
          </p:cNvPr>
          <p:cNvSpPr txBox="1"/>
          <p:nvPr/>
        </p:nvSpPr>
        <p:spPr>
          <a:xfrm>
            <a:off x="3683082" y="4355966"/>
            <a:ext cx="4586415" cy="1815882"/>
          </a:xfrm>
          <a:prstGeom prst="rect">
            <a:avLst/>
          </a:prstGeom>
          <a:noFill/>
        </p:spPr>
        <p:txBody>
          <a:bodyPr wrap="square" rtlCol="0">
            <a:spAutoFit/>
          </a:bodyPr>
          <a:lstStyle/>
          <a:p>
            <a:pPr algn="just"/>
            <a:r>
              <a:rPr lang="en-US" altLang="zh-CN" sz="1600" b="1" dirty="0">
                <a:effectLst/>
                <a:latin typeface="Times New Roman" panose="02020603050405020304" pitchFamily="18" charset="0"/>
                <a:cs typeface="Times New Roman" panose="02020603050405020304" pitchFamily="18" charset="0"/>
              </a:rPr>
              <a:t>Answer:</a:t>
            </a:r>
            <a:r>
              <a:rPr lang="en-US" altLang="zh-CN" sz="1600" b="0" dirty="0">
                <a:effectLst/>
                <a:latin typeface="Times New Roman" panose="02020603050405020304" pitchFamily="18" charset="0"/>
                <a:cs typeface="Times New Roman" panose="02020603050405020304" pitchFamily="18" charset="0"/>
              </a:rPr>
              <a:t> A barrier with orange and white stripes, indicating a temporary obstruction or hazard. The ego car must remain vigilant for any changes in the driving lane or potential rerouting due to this obstruction. It could indicate construction, a road closure, or an accident ahead, and drivers should be prepared to slow down or follow detour signs.</a:t>
            </a:r>
          </a:p>
        </p:txBody>
      </p:sp>
      <p:cxnSp>
        <p:nvCxnSpPr>
          <p:cNvPr id="13" name="直线连接符 12">
            <a:extLst>
              <a:ext uri="{FF2B5EF4-FFF2-40B4-BE49-F238E27FC236}">
                <a16:creationId xmlns:a16="http://schemas.microsoft.com/office/drawing/2014/main" id="{BE6A432E-40ED-84B8-F99C-48C83B7788C5}"/>
              </a:ext>
            </a:extLst>
          </p:cNvPr>
          <p:cNvCxnSpPr/>
          <p:nvPr/>
        </p:nvCxnSpPr>
        <p:spPr>
          <a:xfrm>
            <a:off x="3394744" y="1164574"/>
            <a:ext cx="0" cy="4995578"/>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5CB9BFA2-9A8D-8ABF-34E4-33A43A2D816D}"/>
              </a:ext>
            </a:extLst>
          </p:cNvPr>
          <p:cNvPicPr>
            <a:picLocks noChangeAspect="1"/>
          </p:cNvPicPr>
          <p:nvPr/>
        </p:nvPicPr>
        <p:blipFill>
          <a:blip r:embed="rId6"/>
          <a:stretch>
            <a:fillRect/>
          </a:stretch>
        </p:blipFill>
        <p:spPr>
          <a:xfrm>
            <a:off x="8518078" y="973547"/>
            <a:ext cx="3343902" cy="5304121"/>
          </a:xfrm>
          <a:prstGeom prst="rect">
            <a:avLst/>
          </a:prstGeom>
        </p:spPr>
      </p:pic>
      <p:sp>
        <p:nvSpPr>
          <p:cNvPr id="15" name="矩形 14">
            <a:extLst>
              <a:ext uri="{FF2B5EF4-FFF2-40B4-BE49-F238E27FC236}">
                <a16:creationId xmlns:a16="http://schemas.microsoft.com/office/drawing/2014/main" id="{23D1E262-C7C6-C04E-BE49-CD2BE77D61F5}"/>
              </a:ext>
            </a:extLst>
          </p:cNvPr>
          <p:cNvSpPr/>
          <p:nvPr/>
        </p:nvSpPr>
        <p:spPr>
          <a:xfrm>
            <a:off x="287463" y="6313595"/>
            <a:ext cx="10608741"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spAutoFit/>
          </a:bodyPr>
          <a:lstStyle/>
          <a:p>
            <a:pPr>
              <a:defRPr/>
            </a:pPr>
            <a:r>
              <a:rPr lang="en-US" altLang="zh-CN" sz="1400" dirty="0">
                <a:solidFill>
                  <a:srgbClr val="1D1D1A"/>
                </a:solidFill>
                <a:latin typeface="Candara" panose="020E0502030303020204" pitchFamily="34" charset="0"/>
                <a:ea typeface="华文中宋" panose="02010600040101010101" pitchFamily="2" charset="-122"/>
              </a:rPr>
              <a:t>[A] </a:t>
            </a:r>
            <a:r>
              <a:rPr lang="en-US" altLang="zh-CN" sz="1400" b="1" dirty="0">
                <a:solidFill>
                  <a:srgbClr val="00B0F0"/>
                </a:solidFill>
                <a:latin typeface="Candara" panose="020E0502030303020204" pitchFamily="34" charset="0"/>
                <a:ea typeface="华文中宋" panose="02010600040101010101" pitchFamily="2" charset="-122"/>
              </a:rPr>
              <a:t>Chen</a:t>
            </a:r>
            <a:r>
              <a:rPr lang="zh-CN" altLang="en-US" sz="1400" b="1" dirty="0">
                <a:solidFill>
                  <a:srgbClr val="00B0F0"/>
                </a:solidFill>
                <a:latin typeface="Candara" panose="020E0502030303020204" pitchFamily="34" charset="0"/>
                <a:ea typeface="华文中宋" panose="02010600040101010101" pitchFamily="2" charset="-122"/>
              </a:rPr>
              <a:t> </a:t>
            </a:r>
            <a:r>
              <a:rPr lang="en-US" altLang="zh-CN" sz="1400" b="1" dirty="0" err="1">
                <a:solidFill>
                  <a:srgbClr val="00B0F0"/>
                </a:solidFill>
                <a:latin typeface="Candara" panose="020E0502030303020204" pitchFamily="34" charset="0"/>
                <a:ea typeface="华文中宋" panose="02010600040101010101" pitchFamily="2" charset="-122"/>
              </a:rPr>
              <a:t>Zhe</a:t>
            </a:r>
            <a:r>
              <a:rPr lang="en-US" altLang="zh-CN" sz="1400" b="1" dirty="0">
                <a:solidFill>
                  <a:srgbClr val="00B0F0"/>
                </a:solidFill>
                <a:latin typeface="Candara" panose="020E0502030303020204" pitchFamily="34" charset="0"/>
                <a:ea typeface="华文中宋" panose="02010600040101010101" pitchFamily="2" charset="-122"/>
              </a:rPr>
              <a:t> </a:t>
            </a:r>
            <a:r>
              <a:rPr lang="en-US" altLang="zh-CN" sz="1400" i="1" dirty="0">
                <a:solidFill>
                  <a:srgbClr val="1D1D1A"/>
                </a:solidFill>
                <a:latin typeface="Candara" panose="020E0502030303020204" pitchFamily="34" charset="0"/>
                <a:ea typeface="华文中宋" panose="02010600040101010101" pitchFamily="2" charset="-122"/>
              </a:rPr>
              <a:t>et al.</a:t>
            </a:r>
            <a:r>
              <a:rPr lang="en-US" altLang="zh-CN" sz="1400" dirty="0">
                <a:solidFill>
                  <a:srgbClr val="1D1D1A"/>
                </a:solidFill>
                <a:latin typeface="Candara" panose="020E0502030303020204" pitchFamily="34" charset="0"/>
                <a:ea typeface="华文中宋" panose="02010600040101010101" pitchFamily="2" charset="-122"/>
              </a:rPr>
              <a:t>, </a:t>
            </a:r>
            <a:r>
              <a:rPr lang="en-US" altLang="zh-CN" sz="1400" dirty="0" err="1">
                <a:solidFill>
                  <a:srgbClr val="1D1D1A"/>
                </a:solidFill>
                <a:latin typeface="Candara" panose="020E0502030303020204" pitchFamily="34" charset="0"/>
                <a:ea typeface="华文中宋" panose="02010600040101010101" pitchFamily="2" charset="-122"/>
              </a:rPr>
              <a:t>Internvl</a:t>
            </a:r>
            <a:r>
              <a:rPr lang="en-US" altLang="zh-CN" sz="1400" dirty="0">
                <a:solidFill>
                  <a:srgbClr val="1D1D1A"/>
                </a:solidFill>
                <a:latin typeface="Candara" panose="020E0502030303020204" pitchFamily="34" charset="0"/>
                <a:ea typeface="华文中宋" panose="02010600040101010101" pitchFamily="2" charset="-122"/>
              </a:rPr>
              <a:t>: Scaling up vision foundation models and aligning for generic visual-linguistic task, in </a:t>
            </a:r>
            <a:r>
              <a:rPr lang="en-US" altLang="zh-CN" sz="1400" i="1" dirty="0">
                <a:solidFill>
                  <a:srgbClr val="1D1D1A"/>
                </a:solidFill>
                <a:latin typeface="Candara" panose="020E0502030303020204" pitchFamily="34" charset="0"/>
                <a:ea typeface="华文中宋" panose="02010600040101010101" pitchFamily="2" charset="-122"/>
              </a:rPr>
              <a:t>CVPR</a:t>
            </a:r>
            <a:r>
              <a:rPr lang="en-US" altLang="zh-CN" sz="1400" dirty="0">
                <a:solidFill>
                  <a:srgbClr val="1D1D1A"/>
                </a:solidFill>
                <a:latin typeface="Candara" panose="020E0502030303020204" pitchFamily="34" charset="0"/>
                <a:ea typeface="华文中宋" panose="02010600040101010101" pitchFamily="2" charset="-122"/>
              </a:rPr>
              <a:t>, 2024.</a:t>
            </a:r>
          </a:p>
        </p:txBody>
      </p:sp>
    </p:spTree>
    <p:extLst>
      <p:ext uri="{BB962C8B-B14F-4D97-AF65-F5344CB8AC3E}">
        <p14:creationId xmlns:p14="http://schemas.microsoft.com/office/powerpoint/2010/main" val="1923467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C5C8DD7-86D2-4574-F8CA-3D4DA80749A5}"/>
              </a:ext>
            </a:extLst>
          </p:cNvPr>
          <p:cNvSpPr>
            <a:spLocks noGrp="1"/>
          </p:cNvSpPr>
          <p:nvPr>
            <p:ph type="body" sz="quarter" idx="11"/>
          </p:nvPr>
        </p:nvSpPr>
        <p:spPr/>
        <p:txBody>
          <a:bodyPr/>
          <a:lstStyle/>
          <a:p>
            <a:r>
              <a:rPr kumimoji="1" lang="en-US" altLang="zh-CN" b="1" dirty="0"/>
              <a:t>Overview </a:t>
            </a:r>
            <a:r>
              <a:rPr kumimoji="1" lang="en-US" altLang="zh-CN" dirty="0"/>
              <a:t>of the proposed </a:t>
            </a:r>
            <a:r>
              <a:rPr kumimoji="1" lang="en-US" altLang="zh-CN" dirty="0" err="1"/>
              <a:t>NexusAD</a:t>
            </a:r>
            <a:r>
              <a:rPr kumimoji="1" lang="en-US" altLang="zh-CN" dirty="0"/>
              <a:t> framework </a:t>
            </a:r>
          </a:p>
        </p:txBody>
      </p:sp>
      <p:pic>
        <p:nvPicPr>
          <p:cNvPr id="4" name="图片 3" descr="图形用户界面, 应用程序, 网站&#10;&#10;描述已自动生成">
            <a:extLst>
              <a:ext uri="{FF2B5EF4-FFF2-40B4-BE49-F238E27FC236}">
                <a16:creationId xmlns:a16="http://schemas.microsoft.com/office/drawing/2014/main" id="{C426B68C-961F-32B3-39E2-C6C0222363B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11486" y="785305"/>
            <a:ext cx="11169027" cy="5726706"/>
          </a:xfrm>
          <a:prstGeom prst="rect">
            <a:avLst/>
          </a:prstGeom>
        </p:spPr>
      </p:pic>
    </p:spTree>
    <p:extLst>
      <p:ext uri="{BB962C8B-B14F-4D97-AF65-F5344CB8AC3E}">
        <p14:creationId xmlns:p14="http://schemas.microsoft.com/office/powerpoint/2010/main" val="3211313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94DF560-5FC2-A8F2-1AC3-B116C59FCD2F}"/>
              </a:ext>
            </a:extLst>
          </p:cNvPr>
          <p:cNvSpPr>
            <a:spLocks noGrp="1"/>
          </p:cNvSpPr>
          <p:nvPr>
            <p:ph type="body" sz="quarter" idx="11"/>
          </p:nvPr>
        </p:nvSpPr>
        <p:spPr/>
        <p:txBody>
          <a:bodyPr/>
          <a:lstStyle/>
          <a:p>
            <a:r>
              <a:rPr kumimoji="1" lang="en-US" altLang="zh-CN" b="1" dirty="0"/>
              <a:t>Visualization </a:t>
            </a:r>
            <a:endParaRPr kumimoji="1" lang="zh-CN" altLang="en-US" b="1" dirty="0"/>
          </a:p>
        </p:txBody>
      </p:sp>
      <p:pic>
        <p:nvPicPr>
          <p:cNvPr id="6" name="图片 5">
            <a:extLst>
              <a:ext uri="{FF2B5EF4-FFF2-40B4-BE49-F238E27FC236}">
                <a16:creationId xmlns:a16="http://schemas.microsoft.com/office/drawing/2014/main" id="{3DB65DF0-59A3-F43D-7E87-ED3B684397C0}"/>
              </a:ext>
            </a:extLst>
          </p:cNvPr>
          <p:cNvPicPr>
            <a:picLocks noChangeAspect="1"/>
          </p:cNvPicPr>
          <p:nvPr/>
        </p:nvPicPr>
        <p:blipFill>
          <a:blip r:embed="rId3"/>
          <a:stretch>
            <a:fillRect/>
          </a:stretch>
        </p:blipFill>
        <p:spPr>
          <a:xfrm>
            <a:off x="346270" y="974478"/>
            <a:ext cx="5483912" cy="4561838"/>
          </a:xfrm>
          <a:prstGeom prst="rect">
            <a:avLst/>
          </a:prstGeom>
        </p:spPr>
      </p:pic>
      <p:pic>
        <p:nvPicPr>
          <p:cNvPr id="7" name="图片 6">
            <a:extLst>
              <a:ext uri="{FF2B5EF4-FFF2-40B4-BE49-F238E27FC236}">
                <a16:creationId xmlns:a16="http://schemas.microsoft.com/office/drawing/2014/main" id="{8637CD88-2E20-4E29-4C9E-AE8054A2A931}"/>
              </a:ext>
            </a:extLst>
          </p:cNvPr>
          <p:cNvPicPr>
            <a:picLocks noChangeAspect="1"/>
          </p:cNvPicPr>
          <p:nvPr/>
        </p:nvPicPr>
        <p:blipFill>
          <a:blip r:embed="rId4"/>
          <a:stretch>
            <a:fillRect/>
          </a:stretch>
        </p:blipFill>
        <p:spPr>
          <a:xfrm>
            <a:off x="6292358" y="974478"/>
            <a:ext cx="5483912" cy="4517798"/>
          </a:xfrm>
          <a:prstGeom prst="rect">
            <a:avLst/>
          </a:prstGeom>
        </p:spPr>
      </p:pic>
      <p:sp>
        <p:nvSpPr>
          <p:cNvPr id="8" name="文本框 7">
            <a:extLst>
              <a:ext uri="{FF2B5EF4-FFF2-40B4-BE49-F238E27FC236}">
                <a16:creationId xmlns:a16="http://schemas.microsoft.com/office/drawing/2014/main" id="{4BEF284D-C87D-DE26-9370-F05AE50E3C06}"/>
              </a:ext>
            </a:extLst>
          </p:cNvPr>
          <p:cNvSpPr txBox="1"/>
          <p:nvPr/>
        </p:nvSpPr>
        <p:spPr>
          <a:xfrm>
            <a:off x="382910" y="5673271"/>
            <a:ext cx="10894544" cy="728084"/>
          </a:xfrm>
          <a:prstGeom prst="rect">
            <a:avLst/>
          </a:prstGeom>
          <a:noFill/>
        </p:spPr>
        <p:txBody>
          <a:bodyPr wrap="square" rtlCol="0">
            <a:spAutoFit/>
          </a:bodyPr>
          <a:lstStyle/>
          <a:p>
            <a:pPr algn="ctr">
              <a:lnSpc>
                <a:spcPct val="120000"/>
              </a:lnSpc>
            </a:pPr>
            <a:r>
              <a:rPr lang="en-US" altLang="zh-CN" dirty="0">
                <a:latin typeface="Times New Roman" panose="02020603050405020304" pitchFamily="18" charset="0"/>
                <a:cs typeface="Times New Roman" panose="02020603050405020304" pitchFamily="18" charset="0"/>
              </a:rPr>
              <a:t>Our method focuses on scene similarity, not just image similarity, allowing retrieval of the most relevant reference samples for the current driving scenario.</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4233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F68114A-DF92-1AAD-48D6-F7E0F74E76AD}"/>
              </a:ext>
            </a:extLst>
          </p:cNvPr>
          <p:cNvSpPr>
            <a:spLocks noGrp="1"/>
          </p:cNvSpPr>
          <p:nvPr>
            <p:ph type="body" sz="quarter" idx="11"/>
          </p:nvPr>
        </p:nvSpPr>
        <p:spPr/>
        <p:txBody>
          <a:bodyPr/>
          <a:lstStyle/>
          <a:p>
            <a:r>
              <a:rPr kumimoji="1" lang="en-US" altLang="zh-CN" b="1" dirty="0"/>
              <a:t>Suggestions provided by ChatGPT</a:t>
            </a:r>
            <a:endParaRPr kumimoji="1" lang="zh-CN" altLang="en-US" b="1" dirty="0"/>
          </a:p>
        </p:txBody>
      </p:sp>
      <p:pic>
        <p:nvPicPr>
          <p:cNvPr id="3" name="图片 2">
            <a:extLst>
              <a:ext uri="{FF2B5EF4-FFF2-40B4-BE49-F238E27FC236}">
                <a16:creationId xmlns:a16="http://schemas.microsoft.com/office/drawing/2014/main" id="{C14A290A-1671-6F8D-57A1-47B8CFE09657}"/>
              </a:ext>
            </a:extLst>
          </p:cNvPr>
          <p:cNvPicPr>
            <a:picLocks noChangeAspect="1"/>
          </p:cNvPicPr>
          <p:nvPr/>
        </p:nvPicPr>
        <p:blipFill>
          <a:blip r:embed="rId3"/>
          <a:stretch>
            <a:fillRect/>
          </a:stretch>
        </p:blipFill>
        <p:spPr>
          <a:xfrm>
            <a:off x="245993" y="1069416"/>
            <a:ext cx="4442658" cy="5106504"/>
          </a:xfrm>
          <a:prstGeom prst="rect">
            <a:avLst/>
          </a:prstGeom>
        </p:spPr>
      </p:pic>
      <p:sp>
        <p:nvSpPr>
          <p:cNvPr id="6" name="文本框 5">
            <a:extLst>
              <a:ext uri="{FF2B5EF4-FFF2-40B4-BE49-F238E27FC236}">
                <a16:creationId xmlns:a16="http://schemas.microsoft.com/office/drawing/2014/main" id="{3EE61F6C-BC48-EA5C-CC7C-95B7BCB21144}"/>
              </a:ext>
            </a:extLst>
          </p:cNvPr>
          <p:cNvSpPr txBox="1"/>
          <p:nvPr/>
        </p:nvSpPr>
        <p:spPr>
          <a:xfrm>
            <a:off x="5153325" y="988517"/>
            <a:ext cx="6602680" cy="5268302"/>
          </a:xfrm>
          <a:prstGeom prst="rect">
            <a:avLst/>
          </a:prstGeom>
          <a:noFill/>
        </p:spPr>
        <p:txBody>
          <a:bodyPr wrap="square" rtlCol="0">
            <a:spAutoFit/>
          </a:bodyPr>
          <a:lstStyle/>
          <a:p>
            <a:pPr algn="just">
              <a:lnSpc>
                <a:spcPct val="120000"/>
              </a:lnSpc>
              <a:spcAft>
                <a:spcPts val="1200"/>
              </a:spcAft>
            </a:pPr>
            <a:r>
              <a:rPr lang="en-US" altLang="zh-CN" sz="1100" b="1" i="0" u="none" strike="noStrike" dirty="0">
                <a:solidFill>
                  <a:srgbClr val="000000"/>
                </a:solidFill>
                <a:effectLst/>
              </a:rPr>
              <a:t>Based on the analysis of these topics, I have the following suggestions to further optimize your VLM prompts:</a:t>
            </a:r>
            <a:endParaRPr lang="en-US" altLang="zh-CN" sz="1100" b="0" i="0" u="none" strike="noStrike" dirty="0">
              <a:solidFill>
                <a:srgbClr val="000000"/>
              </a:solidFill>
              <a:effectLst/>
            </a:endParaRPr>
          </a:p>
          <a:p>
            <a:pPr algn="just">
              <a:lnSpc>
                <a:spcPct val="120000"/>
              </a:lnSpc>
              <a:spcAft>
                <a:spcPts val="1200"/>
              </a:spcAft>
              <a:buFont typeface="+mj-lt"/>
              <a:buAutoNum type="arabicPeriod"/>
            </a:pPr>
            <a:r>
              <a:rPr lang="en-US" altLang="zh-CN" sz="1100" b="1" i="0" u="none" strike="noStrike" dirty="0">
                <a:solidFill>
                  <a:srgbClr val="000000"/>
                </a:solidFill>
                <a:effectLst/>
              </a:rPr>
              <a:t>Enhance specificity</a:t>
            </a:r>
            <a:r>
              <a:rPr lang="en-US" altLang="zh-CN" sz="1100" b="0" i="0" u="none" strike="noStrike" dirty="0">
                <a:solidFill>
                  <a:srgbClr val="000000"/>
                </a:solidFill>
                <a:effectLst/>
              </a:rPr>
              <a:t>: Ensure that the prompt asks the model to provide precise and detailed operational suggestions, reducing vague or overly broad language. For example, in sections like "Speed Adjustments" and "Lane Positioning and Maneuvers," ask the model not only to indicate when speed adjustments or lane changes are necessary but also to explain how to perform these actions in detail.</a:t>
            </a:r>
          </a:p>
          <a:p>
            <a:pPr algn="just">
              <a:lnSpc>
                <a:spcPct val="120000"/>
              </a:lnSpc>
              <a:spcAft>
                <a:spcPts val="1200"/>
              </a:spcAft>
              <a:buFont typeface="+mj-lt"/>
              <a:buAutoNum type="arabicPeriod"/>
            </a:pPr>
            <a:r>
              <a:rPr lang="en-US" altLang="zh-CN" sz="1100" b="1" i="0" u="none" strike="noStrike" dirty="0">
                <a:solidFill>
                  <a:srgbClr val="000000"/>
                </a:solidFill>
                <a:effectLst/>
              </a:rPr>
              <a:t>Emphasize critical traffic elements</a:t>
            </a:r>
            <a:r>
              <a:rPr lang="en-US" altLang="zh-CN" sz="1100" b="0" i="0" u="none" strike="noStrike" dirty="0">
                <a:solidFill>
                  <a:srgbClr val="000000"/>
                </a:solidFill>
                <a:effectLst/>
              </a:rPr>
              <a:t>: Make sure the model consistently focuses on key traffic elements, such as traffic lights, red lights, and important road signs. Consider adding a step in the prompt that directs the model to pay special attention to these critical elements and provide specific response strategies.</a:t>
            </a:r>
          </a:p>
          <a:p>
            <a:pPr algn="just">
              <a:lnSpc>
                <a:spcPct val="120000"/>
              </a:lnSpc>
              <a:spcAft>
                <a:spcPts val="1200"/>
              </a:spcAft>
              <a:buFont typeface="+mj-lt"/>
              <a:buAutoNum type="arabicPeriod"/>
            </a:pPr>
            <a:r>
              <a:rPr lang="en-US" altLang="zh-CN" sz="1100" b="1" i="0" u="none" strike="noStrike" dirty="0">
                <a:solidFill>
                  <a:srgbClr val="000000"/>
                </a:solidFill>
                <a:effectLst/>
              </a:rPr>
              <a:t>Avoid overgeneralization</a:t>
            </a:r>
            <a:r>
              <a:rPr lang="en-US" altLang="zh-CN" sz="1100" b="0" i="0" u="none" strike="noStrike" dirty="0">
                <a:solidFill>
                  <a:srgbClr val="000000"/>
                </a:solidFill>
                <a:effectLst/>
              </a:rPr>
              <a:t>: Encourage the model to concentrate on the unique aspects of the current situation, avoiding overly generalized advice. You could include a section in the prompt reminding the model that each scenario is unique and requires a tailored response based on the specific elements detected.</a:t>
            </a:r>
          </a:p>
          <a:p>
            <a:pPr algn="just">
              <a:lnSpc>
                <a:spcPct val="120000"/>
              </a:lnSpc>
              <a:spcAft>
                <a:spcPts val="1200"/>
              </a:spcAft>
              <a:buFont typeface="+mj-lt"/>
              <a:buAutoNum type="arabicPeriod"/>
            </a:pPr>
            <a:r>
              <a:rPr lang="en-US" altLang="zh-CN" sz="1100" b="1" i="0" u="none" strike="noStrike" dirty="0">
                <a:solidFill>
                  <a:srgbClr val="000000"/>
                </a:solidFill>
                <a:effectLst/>
              </a:rPr>
              <a:t>Incorporate a feedback mechanism</a:t>
            </a:r>
            <a:r>
              <a:rPr lang="en-US" altLang="zh-CN" sz="1100" b="0" i="0" u="none" strike="noStrike" dirty="0">
                <a:solidFill>
                  <a:srgbClr val="000000"/>
                </a:solidFill>
                <a:effectLst/>
              </a:rPr>
              <a:t>: If possible, implement a mechanism that allows the model to recheck and adjust its recommendations after generating an initial suggestion. This can help reduce low-quality responses caused by omissions or misunderstandings.</a:t>
            </a:r>
          </a:p>
          <a:p>
            <a:pPr algn="just">
              <a:lnSpc>
                <a:spcPct val="120000"/>
              </a:lnSpc>
              <a:spcAft>
                <a:spcPts val="1200"/>
              </a:spcAft>
              <a:buFont typeface="+mj-lt"/>
              <a:buAutoNum type="arabicPeriod"/>
            </a:pPr>
            <a:r>
              <a:rPr lang="en-US" altLang="zh-CN" sz="1100" b="1" i="0" u="none" strike="noStrike" dirty="0">
                <a:solidFill>
                  <a:srgbClr val="000000"/>
                </a:solidFill>
                <a:effectLst/>
              </a:rPr>
              <a:t>Minimize the influence of examples</a:t>
            </a:r>
            <a:r>
              <a:rPr lang="en-US" altLang="zh-CN" sz="1100" b="0" i="0" u="none" strike="noStrike" dirty="0">
                <a:solidFill>
                  <a:srgbClr val="000000"/>
                </a:solidFill>
                <a:effectLst/>
              </a:rPr>
              <a:t>: If the examples are causing hallucinations, consider providing only strategic advice from the examples without including specific detection results. This approach can guide the model to focus on structure and depth rather than the specific details of the example.</a:t>
            </a:r>
          </a:p>
          <a:p>
            <a:pPr algn="just">
              <a:lnSpc>
                <a:spcPct val="120000"/>
              </a:lnSpc>
              <a:spcAft>
                <a:spcPts val="1200"/>
              </a:spcAft>
            </a:pPr>
            <a:r>
              <a:rPr lang="en-US" altLang="zh-CN" sz="1100" b="0" i="0" u="none" strike="noStrike" dirty="0">
                <a:solidFill>
                  <a:srgbClr val="000000"/>
                </a:solidFill>
                <a:effectLst/>
              </a:rPr>
              <a:t>These suggestions can be integrated into your current prompt version to better align with the characteristics of VLMs, improving the overall scoring of the final predictions.</a:t>
            </a:r>
          </a:p>
        </p:txBody>
      </p:sp>
      <p:cxnSp>
        <p:nvCxnSpPr>
          <p:cNvPr id="8" name="直线连接符 7">
            <a:extLst>
              <a:ext uri="{FF2B5EF4-FFF2-40B4-BE49-F238E27FC236}">
                <a16:creationId xmlns:a16="http://schemas.microsoft.com/office/drawing/2014/main" id="{B056E2D4-8E44-3F31-7B7F-D838E0FCA6F3}"/>
              </a:ext>
            </a:extLst>
          </p:cNvPr>
          <p:cNvCxnSpPr/>
          <p:nvPr/>
        </p:nvCxnSpPr>
        <p:spPr>
          <a:xfrm>
            <a:off x="4918841" y="1180342"/>
            <a:ext cx="0" cy="4995578"/>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2853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94DF560-5FC2-A8F2-1AC3-B116C59FCD2F}"/>
              </a:ext>
            </a:extLst>
          </p:cNvPr>
          <p:cNvSpPr>
            <a:spLocks noGrp="1"/>
          </p:cNvSpPr>
          <p:nvPr>
            <p:ph type="body" sz="quarter" idx="11"/>
          </p:nvPr>
        </p:nvSpPr>
        <p:spPr/>
        <p:txBody>
          <a:bodyPr/>
          <a:lstStyle/>
          <a:p>
            <a:r>
              <a:rPr kumimoji="1" lang="en-US" altLang="zh-CN" b="1" dirty="0"/>
              <a:t>Results</a:t>
            </a:r>
            <a:endParaRPr kumimoji="1" lang="zh-CN" altLang="en-US" b="1" dirty="0"/>
          </a:p>
        </p:txBody>
      </p:sp>
      <p:pic>
        <p:nvPicPr>
          <p:cNvPr id="3" name="图片 2">
            <a:extLst>
              <a:ext uri="{FF2B5EF4-FFF2-40B4-BE49-F238E27FC236}">
                <a16:creationId xmlns:a16="http://schemas.microsoft.com/office/drawing/2014/main" id="{AF9D053D-DD08-2F12-394B-021F538DA4A5}"/>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6268278" y="852615"/>
            <a:ext cx="5420139" cy="2009856"/>
          </a:xfrm>
          <a:prstGeom prst="rect">
            <a:avLst/>
          </a:prstGeom>
        </p:spPr>
      </p:pic>
      <p:pic>
        <p:nvPicPr>
          <p:cNvPr id="4" name="图片 3">
            <a:extLst>
              <a:ext uri="{FF2B5EF4-FFF2-40B4-BE49-F238E27FC236}">
                <a16:creationId xmlns:a16="http://schemas.microsoft.com/office/drawing/2014/main" id="{856997E9-E008-16BC-E312-2F7953893D9F}"/>
              </a:ext>
            </a:extLst>
          </p:cNvPr>
          <p:cNvPicPr>
            <a:picLocks noChangeAspect="1"/>
          </p:cNvPicPr>
          <p:nvPr/>
        </p:nvPicPr>
        <p:blipFill>
          <a:blip r:embed="rId4"/>
          <a:stretch>
            <a:fillRect/>
          </a:stretch>
        </p:blipFill>
        <p:spPr>
          <a:xfrm>
            <a:off x="156310" y="1010275"/>
            <a:ext cx="6064670" cy="5311702"/>
          </a:xfrm>
          <a:prstGeom prst="rect">
            <a:avLst/>
          </a:prstGeom>
        </p:spPr>
      </p:pic>
      <p:pic>
        <p:nvPicPr>
          <p:cNvPr id="5" name="图片 4">
            <a:extLst>
              <a:ext uri="{FF2B5EF4-FFF2-40B4-BE49-F238E27FC236}">
                <a16:creationId xmlns:a16="http://schemas.microsoft.com/office/drawing/2014/main" id="{942AA298-0B35-6BD8-41FA-3BA5115E0E4D}"/>
              </a:ext>
            </a:extLst>
          </p:cNvPr>
          <p:cNvPicPr>
            <a:picLocks noChangeAspect="1"/>
          </p:cNvPicPr>
          <p:nvPr/>
        </p:nvPicPr>
        <p:blipFill>
          <a:blip r:embed="rId5"/>
          <a:stretch>
            <a:fillRect/>
          </a:stretch>
        </p:blipFill>
        <p:spPr>
          <a:xfrm>
            <a:off x="6914318" y="3121483"/>
            <a:ext cx="3876261" cy="1539038"/>
          </a:xfrm>
          <a:prstGeom prst="rect">
            <a:avLst/>
          </a:prstGeom>
        </p:spPr>
      </p:pic>
      <p:pic>
        <p:nvPicPr>
          <p:cNvPr id="6" name="图片 5">
            <a:extLst>
              <a:ext uri="{FF2B5EF4-FFF2-40B4-BE49-F238E27FC236}">
                <a16:creationId xmlns:a16="http://schemas.microsoft.com/office/drawing/2014/main" id="{64E04F88-7701-C69E-8F73-C44E4521D2F0}"/>
              </a:ext>
            </a:extLst>
          </p:cNvPr>
          <p:cNvPicPr>
            <a:picLocks noChangeAspect="1"/>
          </p:cNvPicPr>
          <p:nvPr/>
        </p:nvPicPr>
        <p:blipFill>
          <a:blip r:embed="rId6"/>
          <a:stretch>
            <a:fillRect/>
          </a:stretch>
        </p:blipFill>
        <p:spPr>
          <a:xfrm>
            <a:off x="6703942" y="4854149"/>
            <a:ext cx="4548809" cy="1586063"/>
          </a:xfrm>
          <a:prstGeom prst="rect">
            <a:avLst/>
          </a:prstGeom>
        </p:spPr>
      </p:pic>
    </p:spTree>
    <p:extLst>
      <p:ext uri="{BB962C8B-B14F-4D97-AF65-F5344CB8AC3E}">
        <p14:creationId xmlns:p14="http://schemas.microsoft.com/office/powerpoint/2010/main" val="2158241937"/>
      </p:ext>
    </p:extLst>
  </p:cSld>
  <p:clrMapOvr>
    <a:masterClrMapping/>
  </p:clrMapOvr>
</p:sld>
</file>

<file path=ppt/theme/theme1.xml><?xml version="1.0" encoding="utf-8"?>
<a:theme xmlns:a="http://schemas.openxmlformats.org/drawingml/2006/main" name="封面">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演示文稿1.pptx" id="{5B3CDEDA-4367-C040-A0B5-7CE6F61CA5E8}" vid="{5FCA5B12-6F8D-B74B-A0A6-FFE46875658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主体">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演示文稿1.pptx" id="{5B3CDEDA-4367-C040-A0B5-7CE6F61CA5E8}" vid="{9EE7E4F7-ED95-0C45-820D-28A92F96F84B}"/>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72715</TotalTime>
  <Words>1738</Words>
  <Application>Microsoft Macintosh PowerPoint</Application>
  <PresentationFormat>宽屏</PresentationFormat>
  <Paragraphs>78</Paragraphs>
  <Slides>10</Slides>
  <Notes>10</Notes>
  <HiddenSlides>0</HiddenSlides>
  <MMClips>0</MMClips>
  <ScaleCrop>false</ScaleCrop>
  <HeadingPairs>
    <vt:vector size="6" baseType="variant">
      <vt:variant>
        <vt:lpstr>已用的字体</vt:lpstr>
      </vt:variant>
      <vt:variant>
        <vt:i4>12</vt:i4>
      </vt:variant>
      <vt:variant>
        <vt:lpstr>主题</vt:lpstr>
      </vt:variant>
      <vt:variant>
        <vt:i4>3</vt:i4>
      </vt:variant>
      <vt:variant>
        <vt:lpstr>幻灯片标题</vt:lpstr>
      </vt:variant>
      <vt:variant>
        <vt:i4>10</vt:i4>
      </vt:variant>
    </vt:vector>
  </HeadingPairs>
  <TitlesOfParts>
    <vt:vector size="25" baseType="lpstr">
      <vt:lpstr>DengXian</vt:lpstr>
      <vt:lpstr>DengXian</vt:lpstr>
      <vt:lpstr>STXinwei</vt:lpstr>
      <vt:lpstr>Microsoft YaHei</vt:lpstr>
      <vt:lpstr>Arial</vt:lpstr>
      <vt:lpstr>Calibri</vt:lpstr>
      <vt:lpstr>Calisto MT</vt:lpstr>
      <vt:lpstr>Candara</vt:lpstr>
      <vt:lpstr>Century</vt:lpstr>
      <vt:lpstr>Impact</vt:lpstr>
      <vt:lpstr>Noto Sans</vt:lpstr>
      <vt:lpstr>Times New Roman</vt:lpstr>
      <vt:lpstr>封面</vt:lpstr>
      <vt:lpstr>自定义设计方案</vt:lpstr>
      <vt:lpstr>主体</vt:lpstr>
      <vt:lpstr>NexusAD: Exploring the Nexus for Multimodal Perception and Comprehension of Corner Cases in Autonomous Driving  Track 1 | Corner Case Scene Understanding  Trustworthy Visual Intelligence Group Mengjingcheng Mo, Jingxin Wang, Like Wang, Haosheng Chen, Changjun Gu, Jiaxu Leng *, Xinbo Gao*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Tiu Mo</dc:creator>
  <cp:lastModifiedBy>Mengjingcheng Mo</cp:lastModifiedBy>
  <cp:revision>515</cp:revision>
  <cp:lastPrinted>2024-01-13T12:34:02Z</cp:lastPrinted>
  <dcterms:created xsi:type="dcterms:W3CDTF">2023-08-07T01:41:47Z</dcterms:created>
  <dcterms:modified xsi:type="dcterms:W3CDTF">2024-09-12T11:51:24Z</dcterms:modified>
</cp:coreProperties>
</file>